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34b06e00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34b06e00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34b06e002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034b06e002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6cfad43e3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6cfad43e3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e5a73c6b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e5a73c6b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86cfad43e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86cfad43e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6cfad43e3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6cfad43e3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86cfad43e3_0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86cfad43e3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86cfad43e3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86cfad43e3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86cfad43e3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86cfad43e3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86cfad43e3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86cfad43e3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86cfad43e3_0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86cfad43e3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86cfad43e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86cfad43e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86cfad43e3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86cfad43e3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86cfad43e3_0_1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86cfad43e3_0_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86cfad43e3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86cfad43e3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86cfad43e3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86cfad43e3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3e5a73c6bb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3e5a73c6bb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86cfad43e3_0_1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86cfad43e3_0_1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86cfad43e3_0_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86cfad43e3_0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86cfad43e3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86cfad43e3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86cfad43e3_0_1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86cfad43e3_0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86cfad43e3_0_1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86cfad43e3_0_1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34b06e002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34b06e002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e5a73c6bb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e5a73c6bb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86cfad43e3_0_1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86cfad43e3_0_1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86cfad43e3_0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86cfad43e3_0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034b06e002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034b06e002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034b06e002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2034b06e002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034b06e002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2034b06e002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034b06e002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034b06e002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86cfad43e3_0_1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86cfad43e3_0_1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86cfad43e3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86cfad43e3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034b06e002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034b06e002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86cfad43e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86cfad43e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3e5a73c6bb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13e5a73c6bb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86cfad43e3_0_1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86cfad43e3_0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3e5a73c6bb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3e5a73c6bb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86cfad43e3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86cfad43e3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034b06e0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2034b06e0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186cfad43e3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186cfad43e3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186cfad43e3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186cfad43e3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86cfad43e3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186cfad43e3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86cfad43e3_0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86cfad43e3_0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86cfad43e3_0_1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186cfad43e3_0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34b06e00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34b06e00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186cfad43e3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186cfad43e3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186cfad43e3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186cfad43e3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186cfad43e3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186cfad43e3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6cfad43e3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86cfad43e3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86cfad43e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86cfad43e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34b06e00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34b06e00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6cfad43e3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86cfad43e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Relationship Id="rId8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2.gif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2.gif"/><Relationship Id="rId5" Type="http://schemas.openxmlformats.org/officeDocument/2006/relationships/image" Target="../media/image29.png"/><Relationship Id="rId6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2.gif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gif"/><Relationship Id="rId4" Type="http://schemas.openxmlformats.org/officeDocument/2006/relationships/image" Target="../media/image23.png"/><Relationship Id="rId5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gif"/><Relationship Id="rId4" Type="http://schemas.openxmlformats.org/officeDocument/2006/relationships/image" Target="../media/image23.png"/><Relationship Id="rId5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gif"/><Relationship Id="rId4" Type="http://schemas.openxmlformats.org/officeDocument/2006/relationships/image" Target="../media/image23.png"/><Relationship Id="rId5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Relationship Id="rId5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Relationship Id="rId5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Relationship Id="rId5" Type="http://schemas.openxmlformats.org/officeDocument/2006/relationships/image" Target="../media/image2.png"/><Relationship Id="rId6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Relationship Id="rId7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Relationship Id="rId7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Relationship Id="rId7" Type="http://schemas.openxmlformats.org/officeDocument/2006/relationships/image" Target="../media/image27.png"/><Relationship Id="rId8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10" Type="http://schemas.openxmlformats.org/officeDocument/2006/relationships/image" Target="../media/image21.png"/><Relationship Id="rId9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Relationship Id="rId7" Type="http://schemas.openxmlformats.org/officeDocument/2006/relationships/image" Target="../media/image27.png"/><Relationship Id="rId8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gif"/><Relationship Id="rId4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gif"/><Relationship Id="rId4" Type="http://schemas.openxmlformats.org/officeDocument/2006/relationships/image" Target="../media/image32.png"/><Relationship Id="rId5" Type="http://schemas.openxmlformats.org/officeDocument/2006/relationships/image" Target="../media/image39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20.png"/><Relationship Id="rId6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20.png"/><Relationship Id="rId6" Type="http://schemas.openxmlformats.org/officeDocument/2006/relationships/image" Target="../media/image35.png"/><Relationship Id="rId7" Type="http://schemas.openxmlformats.org/officeDocument/2006/relationships/image" Target="../media/image46.png"/><Relationship Id="rId8" Type="http://schemas.openxmlformats.org/officeDocument/2006/relationships/image" Target="../media/image4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Relationship Id="rId5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Relationship Id="rId5" Type="http://schemas.openxmlformats.org/officeDocument/2006/relationships/image" Target="../media/image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Relationship Id="rId4" Type="http://schemas.openxmlformats.org/officeDocument/2006/relationships/image" Target="../media/image2.png"/><Relationship Id="rId5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Relationship Id="rId4" Type="http://schemas.openxmlformats.org/officeDocument/2006/relationships/image" Target="../media/image2.png"/><Relationship Id="rId5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12150" y="45469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Bryan Cardenas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Thomas van Osch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9145E"/>
                </a:solidFill>
              </a:rPr>
              <a:t>Deep Learning</a:t>
            </a:r>
            <a:endParaRPr b="1" sz="3000"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59" name="Google Shape;59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66" name="Google Shape;66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3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A9145E"/>
                </a:solidFill>
              </a:rPr>
              <a:t>HPML Group 11/01/2023</a:t>
            </a:r>
            <a:endParaRPr b="1" sz="1000">
              <a:solidFill>
                <a:srgbClr val="A9145E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CNNs</a:t>
            </a:r>
            <a:endParaRPr b="1" sz="12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2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Is a matrix or grid of intensity values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integers [0, 255] or float points [0,1]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Each element in the matrix is a </a:t>
            </a:r>
            <a:r>
              <a:rPr b="1" lang="en-GB">
                <a:solidFill>
                  <a:schemeClr val="dk1"/>
                </a:solidFill>
              </a:rPr>
              <a:t>pixel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AutoNum type="arabicPeriod"/>
            </a:pPr>
            <a:r>
              <a:rPr lang="en-GB">
                <a:solidFill>
                  <a:srgbClr val="D9D9D9"/>
                </a:solidFill>
              </a:rPr>
              <a:t>Can have 1 greyscale channel or multiple colour </a:t>
            </a:r>
            <a:r>
              <a:rPr b="1" lang="en-GB">
                <a:solidFill>
                  <a:srgbClr val="D9D9D9"/>
                </a:solidFill>
              </a:rPr>
              <a:t>channels: RGB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9750" y="2683450"/>
            <a:ext cx="2300300" cy="18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Is a matrix or grid of intensity values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integers [0, 255] or float points [0,1]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Each element in the matrix is a </a:t>
            </a:r>
            <a:r>
              <a:rPr b="1" lang="en-GB">
                <a:solidFill>
                  <a:schemeClr val="dk1"/>
                </a:solidFill>
              </a:rPr>
              <a:t>pixel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Can have 1 greyscale channel or multiple colour </a:t>
            </a:r>
            <a:r>
              <a:rPr b="1" lang="en-GB">
                <a:solidFill>
                  <a:schemeClr val="dk1"/>
                </a:solidFill>
              </a:rPr>
              <a:t>channels: </a:t>
            </a:r>
            <a:r>
              <a:rPr b="1" lang="en-GB">
                <a:solidFill>
                  <a:srgbClr val="990000"/>
                </a:solidFill>
              </a:rPr>
              <a:t>R</a:t>
            </a:r>
            <a:r>
              <a:rPr b="1" lang="en-GB">
                <a:solidFill>
                  <a:srgbClr val="38761D"/>
                </a:solidFill>
              </a:rPr>
              <a:t>G</a:t>
            </a:r>
            <a:r>
              <a:rPr b="1" lang="en-GB">
                <a:solidFill>
                  <a:srgbClr val="1155CC"/>
                </a:solidFill>
              </a:rPr>
              <a:t>B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226" name="Google Shape;226;p23"/>
          <p:cNvPicPr preferRelativeResize="0"/>
          <p:nvPr/>
        </p:nvPicPr>
        <p:blipFill rotWithShape="1">
          <a:blip r:embed="rId4">
            <a:alphaModFix/>
          </a:blip>
          <a:srcRect b="0" l="0" r="0" t="43394"/>
          <a:stretch/>
        </p:blipFill>
        <p:spPr>
          <a:xfrm>
            <a:off x="6396325" y="350100"/>
            <a:ext cx="2618151" cy="197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750" y="2683450"/>
            <a:ext cx="2300300" cy="18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C189B"/>
                </a:solidFill>
              </a:rPr>
              <a:t>Correlated structures</a:t>
            </a:r>
            <a:endParaRPr b="1" sz="2400">
              <a:solidFill>
                <a:srgbClr val="3C189B"/>
              </a:solidFill>
            </a:endParaRPr>
          </a:p>
        </p:txBody>
      </p:sp>
      <p:grpSp>
        <p:nvGrpSpPr>
          <p:cNvPr id="236" name="Google Shape;236;p24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237" name="Google Shape;237;p24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38" name="Google Shape;238;p24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b="1" lang="en-GB" sz="1200"/>
                <a:t>correlated spatially</a:t>
              </a:r>
              <a:endParaRPr b="1"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239" name="Google Shape;239;p24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240" name="Google Shape;240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2" name="Google Shape;242;p24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5" name="Google Shape;245;p24"/>
            <p:cNvCxnSpPr>
              <a:stCxn id="242" idx="4"/>
              <a:endCxn id="246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24"/>
            <p:cNvCxnSpPr>
              <a:stCxn id="243" idx="4"/>
              <a:endCxn id="246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24"/>
            <p:cNvCxnSpPr>
              <a:stCxn id="244" idx="4"/>
              <a:endCxn id="246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6" name="Google Shape;246;p24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0" name="Google Shape;250;p24"/>
            <p:cNvCxnSpPr>
              <a:stCxn id="242" idx="5"/>
              <a:endCxn id="249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24"/>
            <p:cNvCxnSpPr>
              <a:stCxn id="243" idx="4"/>
              <a:endCxn id="249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24"/>
            <p:cNvCxnSpPr>
              <a:stCxn id="244" idx="4"/>
              <a:endCxn id="249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3" name="Google Shape;253;p24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4" name="Google Shape;254;p24"/>
            <p:cNvCxnSpPr>
              <a:stCxn id="241" idx="4"/>
              <a:endCxn id="243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24"/>
            <p:cNvCxnSpPr>
              <a:stCxn id="241" idx="4"/>
              <a:endCxn id="244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1" name="Google Shape;241;p24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9" name="Google Shape;259;p24"/>
            <p:cNvCxnSpPr>
              <a:stCxn id="256" idx="4"/>
              <a:endCxn id="244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24"/>
            <p:cNvCxnSpPr>
              <a:stCxn id="256" idx="4"/>
              <a:endCxn id="243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24"/>
            <p:cNvCxnSpPr>
              <a:stCxn id="257" idx="4"/>
              <a:endCxn id="242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24"/>
            <p:cNvCxnSpPr>
              <a:stCxn id="258" idx="4"/>
              <a:endCxn id="242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24"/>
            <p:cNvCxnSpPr>
              <a:stCxn id="258" idx="4"/>
              <a:endCxn id="243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24"/>
            <p:cNvCxnSpPr>
              <a:stCxn id="258" idx="4"/>
              <a:endCxn id="244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" name="Google Shape;266;p24"/>
            <p:cNvCxnSpPr>
              <a:stCxn id="257" idx="4"/>
              <a:endCxn id="243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24"/>
            <p:cNvCxnSpPr>
              <a:stCxn id="257" idx="4"/>
              <a:endCxn id="244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24"/>
            <p:cNvCxnSpPr>
              <a:stCxn id="242" idx="0"/>
              <a:endCxn id="256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p24"/>
            <p:cNvCxnSpPr>
              <a:stCxn id="241" idx="0"/>
              <a:endCxn id="253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" name="Google Shape;270;p24"/>
            <p:cNvCxnSpPr>
              <a:stCxn id="256" idx="0"/>
              <a:endCxn id="253" idx="4"/>
            </p:cNvCxnSpPr>
            <p:nvPr/>
          </p:nvCxnSpPr>
          <p:spPr>
            <a:xfrm flipH="1" rot="10800000">
              <a:off x="6889588" y="1534125"/>
              <a:ext cx="335400" cy="4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" name="Google Shape;271;p24"/>
            <p:cNvCxnSpPr>
              <a:stCxn id="257" idx="0"/>
              <a:endCxn id="253" idx="4"/>
            </p:cNvCxnSpPr>
            <p:nvPr/>
          </p:nvCxnSpPr>
          <p:spPr>
            <a:xfrm flipH="1" rot="10800000">
              <a:off x="6889588" y="1534300"/>
              <a:ext cx="335400" cy="352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24"/>
            <p:cNvCxnSpPr>
              <a:stCxn id="258" idx="0"/>
              <a:endCxn id="253" idx="4"/>
            </p:cNvCxnSpPr>
            <p:nvPr/>
          </p:nvCxnSpPr>
          <p:spPr>
            <a:xfrm flipH="1" rot="10800000">
              <a:off x="6889588" y="1534300"/>
              <a:ext cx="335400" cy="62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3" name="Google Shape;273;p24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4" name="Google Shape;274;p24"/>
            <p:cNvCxnSpPr>
              <a:stCxn id="241" idx="0"/>
              <a:endCxn id="273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24"/>
            <p:cNvCxnSpPr>
              <a:stCxn id="256" idx="0"/>
              <a:endCxn id="273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24"/>
            <p:cNvCxnSpPr>
              <a:stCxn id="257" idx="0"/>
              <a:endCxn id="273" idx="4"/>
            </p:cNvCxnSpPr>
            <p:nvPr/>
          </p:nvCxnSpPr>
          <p:spPr>
            <a:xfrm flipH="1" rot="10800000">
              <a:off x="6889588" y="1878100"/>
              <a:ext cx="335400" cy="9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24"/>
            <p:cNvCxnSpPr>
              <a:stCxn id="258" idx="0"/>
              <a:endCxn id="273" idx="4"/>
            </p:cNvCxnSpPr>
            <p:nvPr/>
          </p:nvCxnSpPr>
          <p:spPr>
            <a:xfrm flipH="1" rot="10800000">
              <a:off x="6889588" y="1878100"/>
              <a:ext cx="335400" cy="27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8" name="Google Shape;278;p24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4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4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2" name="Google Shape;282;p24"/>
            <p:cNvCxnSpPr>
              <a:stCxn id="258" idx="0"/>
              <a:endCxn id="280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24"/>
            <p:cNvCxnSpPr>
              <a:stCxn id="257" idx="0"/>
              <a:endCxn id="280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24"/>
            <p:cNvCxnSpPr>
              <a:stCxn id="280" idx="4"/>
              <a:endCxn id="256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24"/>
            <p:cNvCxnSpPr>
              <a:stCxn id="280" idx="4"/>
              <a:endCxn id="241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24"/>
            <p:cNvCxnSpPr>
              <a:stCxn id="279" idx="2"/>
              <a:endCxn id="244" idx="4"/>
            </p:cNvCxnSpPr>
            <p:nvPr/>
          </p:nvCxnSpPr>
          <p:spPr>
            <a:xfrm flipH="1" rot="10800000">
              <a:off x="5866400" y="1928500"/>
              <a:ext cx="428700" cy="633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24"/>
            <p:cNvCxnSpPr>
              <a:stCxn id="279" idx="2"/>
              <a:endCxn id="243" idx="4"/>
            </p:cNvCxnSpPr>
            <p:nvPr/>
          </p:nvCxnSpPr>
          <p:spPr>
            <a:xfrm flipH="1" rot="10800000">
              <a:off x="5866400" y="1698400"/>
              <a:ext cx="428700" cy="864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24"/>
            <p:cNvCxnSpPr>
              <a:stCxn id="279" idx="2"/>
              <a:endCxn id="242" idx="5"/>
            </p:cNvCxnSpPr>
            <p:nvPr/>
          </p:nvCxnSpPr>
          <p:spPr>
            <a:xfrm flipH="1" rot="10800000">
              <a:off x="5866400" y="1499500"/>
              <a:ext cx="451500" cy="106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89" name="Google Shape;28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24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4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4" name="Google Shape;294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6" name="Google Shape;29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C189B"/>
                </a:solidFill>
              </a:rPr>
              <a:t>Correlated structures</a:t>
            </a:r>
            <a:endParaRPr b="1" sz="2400">
              <a:solidFill>
                <a:srgbClr val="3C189B"/>
              </a:solidFill>
            </a:endParaRPr>
          </a:p>
        </p:txBody>
      </p:sp>
      <p:pic>
        <p:nvPicPr>
          <p:cNvPr id="302" name="Google Shape;3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25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304" name="Google Shape;304;p25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05" name="Google Shape;305;p25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b="1" lang="en-GB" sz="1200"/>
                <a:t>correlated spatially</a:t>
              </a:r>
              <a:endParaRPr b="1"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306" name="Google Shape;306;p25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307" name="Google Shape;307;p25"/>
            <p:cNvCxnSpPr>
              <a:stCxn id="308" idx="4"/>
              <a:endCxn id="309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9" name="Google Shape;309;p25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2" name="Google Shape;312;p25"/>
            <p:cNvCxnSpPr>
              <a:stCxn id="309" idx="4"/>
              <a:endCxn id="313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25"/>
            <p:cNvCxnSpPr>
              <a:stCxn id="310" idx="4"/>
              <a:endCxn id="313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25"/>
            <p:cNvCxnSpPr>
              <a:stCxn id="311" idx="4"/>
              <a:endCxn id="313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3" name="Google Shape;313;p25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7" name="Google Shape;317;p25"/>
            <p:cNvCxnSpPr>
              <a:stCxn id="309" idx="5"/>
              <a:endCxn id="316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25"/>
            <p:cNvCxnSpPr>
              <a:stCxn id="310" idx="4"/>
              <a:endCxn id="316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25"/>
            <p:cNvCxnSpPr>
              <a:stCxn id="311" idx="4"/>
              <a:endCxn id="316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0" name="Google Shape;320;p25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1" name="Google Shape;321;p25"/>
            <p:cNvCxnSpPr>
              <a:stCxn id="308" idx="4"/>
              <a:endCxn id="310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25"/>
            <p:cNvCxnSpPr>
              <a:stCxn id="308" idx="4"/>
              <a:endCxn id="311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8" name="Google Shape;308;p25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5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6" name="Google Shape;326;p25"/>
            <p:cNvCxnSpPr>
              <a:stCxn id="323" idx="4"/>
              <a:endCxn id="311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25"/>
            <p:cNvCxnSpPr>
              <a:stCxn id="323" idx="4"/>
              <a:endCxn id="310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Google Shape;328;p25"/>
            <p:cNvCxnSpPr>
              <a:stCxn id="308" idx="4"/>
              <a:endCxn id="309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" name="Google Shape;329;p25"/>
            <p:cNvCxnSpPr>
              <a:stCxn id="324" idx="4"/>
              <a:endCxn id="309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" name="Google Shape;330;p25"/>
            <p:cNvCxnSpPr>
              <a:stCxn id="325" idx="4"/>
              <a:endCxn id="309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p25"/>
            <p:cNvCxnSpPr>
              <a:stCxn id="325" idx="4"/>
              <a:endCxn id="310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25"/>
            <p:cNvCxnSpPr>
              <a:stCxn id="325" idx="4"/>
              <a:endCxn id="311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p25"/>
            <p:cNvCxnSpPr>
              <a:stCxn id="324" idx="4"/>
              <a:endCxn id="310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4" name="Google Shape;334;p25"/>
            <p:cNvCxnSpPr>
              <a:stCxn id="324" idx="4"/>
              <a:endCxn id="311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Google Shape;335;p25"/>
            <p:cNvCxnSpPr>
              <a:stCxn id="309" idx="0"/>
              <a:endCxn id="323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Google Shape;336;p25"/>
            <p:cNvCxnSpPr>
              <a:stCxn id="308" idx="0"/>
              <a:endCxn id="320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Google Shape;337;p25"/>
            <p:cNvCxnSpPr>
              <a:stCxn id="323" idx="0"/>
              <a:endCxn id="320" idx="4"/>
            </p:cNvCxnSpPr>
            <p:nvPr/>
          </p:nvCxnSpPr>
          <p:spPr>
            <a:xfrm flipH="1" rot="10800000">
              <a:off x="6889588" y="1534125"/>
              <a:ext cx="335400" cy="4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25"/>
            <p:cNvCxnSpPr>
              <a:stCxn id="324" idx="0"/>
              <a:endCxn id="320" idx="4"/>
            </p:cNvCxnSpPr>
            <p:nvPr/>
          </p:nvCxnSpPr>
          <p:spPr>
            <a:xfrm flipH="1" rot="10800000">
              <a:off x="6889588" y="1534300"/>
              <a:ext cx="335400" cy="352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Google Shape;339;p25"/>
            <p:cNvCxnSpPr>
              <a:stCxn id="325" idx="0"/>
              <a:endCxn id="320" idx="4"/>
            </p:cNvCxnSpPr>
            <p:nvPr/>
          </p:nvCxnSpPr>
          <p:spPr>
            <a:xfrm flipH="1" rot="10800000">
              <a:off x="6889588" y="1534300"/>
              <a:ext cx="335400" cy="62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0" name="Google Shape;340;p25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1" name="Google Shape;341;p25"/>
            <p:cNvCxnSpPr>
              <a:stCxn id="308" idx="0"/>
              <a:endCxn id="340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" name="Google Shape;342;p25"/>
            <p:cNvCxnSpPr>
              <a:stCxn id="323" idx="0"/>
              <a:endCxn id="340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" name="Google Shape;343;p25"/>
            <p:cNvCxnSpPr>
              <a:stCxn id="324" idx="0"/>
              <a:endCxn id="340" idx="4"/>
            </p:cNvCxnSpPr>
            <p:nvPr/>
          </p:nvCxnSpPr>
          <p:spPr>
            <a:xfrm flipH="1" rot="10800000">
              <a:off x="6889588" y="1878100"/>
              <a:ext cx="335400" cy="9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" name="Google Shape;344;p25"/>
            <p:cNvCxnSpPr>
              <a:stCxn id="325" idx="0"/>
              <a:endCxn id="340" idx="4"/>
            </p:cNvCxnSpPr>
            <p:nvPr/>
          </p:nvCxnSpPr>
          <p:spPr>
            <a:xfrm flipH="1" rot="10800000">
              <a:off x="6889588" y="1878100"/>
              <a:ext cx="335400" cy="27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5" name="Google Shape;345;p25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5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5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9" name="Google Shape;349;p25"/>
            <p:cNvCxnSpPr>
              <a:stCxn id="325" idx="0"/>
              <a:endCxn id="347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25"/>
            <p:cNvCxnSpPr>
              <a:stCxn id="324" idx="0"/>
              <a:endCxn id="347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25"/>
            <p:cNvCxnSpPr>
              <a:stCxn id="347" idx="4"/>
              <a:endCxn id="323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25"/>
            <p:cNvCxnSpPr>
              <a:stCxn id="347" idx="4"/>
              <a:endCxn id="308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25"/>
            <p:cNvCxnSpPr>
              <a:stCxn id="346" idx="2"/>
              <a:endCxn id="311" idx="4"/>
            </p:cNvCxnSpPr>
            <p:nvPr/>
          </p:nvCxnSpPr>
          <p:spPr>
            <a:xfrm flipH="1" rot="10800000">
              <a:off x="5866400" y="1928500"/>
              <a:ext cx="428700" cy="633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25"/>
            <p:cNvCxnSpPr>
              <a:stCxn id="346" idx="2"/>
              <a:endCxn id="310" idx="4"/>
            </p:cNvCxnSpPr>
            <p:nvPr/>
          </p:nvCxnSpPr>
          <p:spPr>
            <a:xfrm flipH="1" rot="10800000">
              <a:off x="5866400" y="1698400"/>
              <a:ext cx="428700" cy="864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25"/>
            <p:cNvCxnSpPr>
              <a:stCxn id="346" idx="2"/>
              <a:endCxn id="309" idx="5"/>
            </p:cNvCxnSpPr>
            <p:nvPr/>
          </p:nvCxnSpPr>
          <p:spPr>
            <a:xfrm flipH="1" rot="10800000">
              <a:off x="5866400" y="1499500"/>
              <a:ext cx="451500" cy="106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56" name="Google Shape;35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25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5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1" name="Google Shape;361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3" name="Google Shape;36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C189B"/>
                </a:solidFill>
              </a:rPr>
              <a:t>Correlated structures</a:t>
            </a:r>
            <a:endParaRPr b="1" sz="2400">
              <a:solidFill>
                <a:srgbClr val="3C189B"/>
              </a:solidFill>
            </a:endParaRPr>
          </a:p>
        </p:txBody>
      </p:sp>
      <p:pic>
        <p:nvPicPr>
          <p:cNvPr id="369" name="Google Shape;3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26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371" name="Google Shape;371;p26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72" name="Google Shape;372;p26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b="1" lang="en-GB" sz="1200"/>
                <a:t>correlated spatially</a:t>
              </a:r>
              <a:endParaRPr b="1"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373" name="Google Shape;373;p26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374" name="Google Shape;374;p26"/>
            <p:cNvCxnSpPr>
              <a:stCxn id="375" idx="4"/>
              <a:endCxn id="37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6" name="Google Shape;376;p26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9" name="Google Shape;379;p26"/>
            <p:cNvCxnSpPr>
              <a:stCxn id="376" idx="4"/>
              <a:endCxn id="380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26"/>
            <p:cNvCxnSpPr>
              <a:stCxn id="377" idx="4"/>
              <a:endCxn id="380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Google Shape;382;p26"/>
            <p:cNvCxnSpPr>
              <a:stCxn id="378" idx="4"/>
              <a:endCxn id="380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0" name="Google Shape;380;p26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4" name="Google Shape;384;p26"/>
            <p:cNvCxnSpPr>
              <a:stCxn id="376" idx="5"/>
              <a:endCxn id="383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" name="Google Shape;385;p26"/>
            <p:cNvCxnSpPr>
              <a:stCxn id="377" idx="4"/>
              <a:endCxn id="383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Google Shape;386;p26"/>
            <p:cNvCxnSpPr>
              <a:stCxn id="378" idx="4"/>
              <a:endCxn id="383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7" name="Google Shape;387;p26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8" name="Google Shape;388;p26"/>
            <p:cNvCxnSpPr>
              <a:stCxn id="375" idx="4"/>
              <a:endCxn id="377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" name="Google Shape;389;p26"/>
            <p:cNvCxnSpPr>
              <a:stCxn id="375" idx="4"/>
              <a:endCxn id="378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5" name="Google Shape;375;p26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3" name="Google Shape;393;p26"/>
            <p:cNvCxnSpPr>
              <a:stCxn id="390" idx="4"/>
              <a:endCxn id="378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26"/>
            <p:cNvCxnSpPr>
              <a:stCxn id="390" idx="4"/>
              <a:endCxn id="377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26"/>
            <p:cNvCxnSpPr>
              <a:stCxn id="375" idx="4"/>
              <a:endCxn id="37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26"/>
            <p:cNvCxnSpPr>
              <a:stCxn id="391" idx="4"/>
              <a:endCxn id="376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26"/>
            <p:cNvCxnSpPr>
              <a:stCxn id="392" idx="4"/>
              <a:endCxn id="376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26"/>
            <p:cNvCxnSpPr>
              <a:stCxn id="392" idx="4"/>
              <a:endCxn id="377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26"/>
            <p:cNvCxnSpPr>
              <a:stCxn id="392" idx="4"/>
              <a:endCxn id="378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26"/>
            <p:cNvCxnSpPr>
              <a:stCxn id="391" idx="4"/>
              <a:endCxn id="377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26"/>
            <p:cNvCxnSpPr>
              <a:stCxn id="391" idx="4"/>
              <a:endCxn id="378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26"/>
            <p:cNvCxnSpPr>
              <a:stCxn id="376" idx="0"/>
              <a:endCxn id="390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26"/>
            <p:cNvCxnSpPr>
              <a:stCxn id="375" idx="0"/>
              <a:endCxn id="387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26"/>
            <p:cNvCxnSpPr>
              <a:stCxn id="390" idx="0"/>
              <a:endCxn id="387" idx="4"/>
            </p:cNvCxnSpPr>
            <p:nvPr/>
          </p:nvCxnSpPr>
          <p:spPr>
            <a:xfrm flipH="1" rot="10800000">
              <a:off x="6889588" y="1534125"/>
              <a:ext cx="335400" cy="4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26"/>
            <p:cNvCxnSpPr>
              <a:stCxn id="391" idx="0"/>
              <a:endCxn id="387" idx="4"/>
            </p:cNvCxnSpPr>
            <p:nvPr/>
          </p:nvCxnSpPr>
          <p:spPr>
            <a:xfrm flipH="1" rot="10800000">
              <a:off x="6889588" y="1534300"/>
              <a:ext cx="335400" cy="352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26"/>
            <p:cNvCxnSpPr>
              <a:stCxn id="392" idx="0"/>
              <a:endCxn id="387" idx="4"/>
            </p:cNvCxnSpPr>
            <p:nvPr/>
          </p:nvCxnSpPr>
          <p:spPr>
            <a:xfrm flipH="1" rot="10800000">
              <a:off x="6889588" y="1534300"/>
              <a:ext cx="335400" cy="62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7" name="Google Shape;407;p26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8" name="Google Shape;408;p26"/>
            <p:cNvCxnSpPr>
              <a:stCxn id="375" idx="0"/>
              <a:endCxn id="407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26"/>
            <p:cNvCxnSpPr>
              <a:stCxn id="390" idx="0"/>
              <a:endCxn id="407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" name="Google Shape;410;p26"/>
            <p:cNvCxnSpPr>
              <a:stCxn id="391" idx="0"/>
              <a:endCxn id="407" idx="4"/>
            </p:cNvCxnSpPr>
            <p:nvPr/>
          </p:nvCxnSpPr>
          <p:spPr>
            <a:xfrm flipH="1" rot="10800000">
              <a:off x="6889588" y="1878100"/>
              <a:ext cx="335400" cy="9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" name="Google Shape;411;p26"/>
            <p:cNvCxnSpPr>
              <a:stCxn id="392" idx="0"/>
              <a:endCxn id="407" idx="4"/>
            </p:cNvCxnSpPr>
            <p:nvPr/>
          </p:nvCxnSpPr>
          <p:spPr>
            <a:xfrm flipH="1" rot="10800000">
              <a:off x="6889588" y="1878100"/>
              <a:ext cx="335400" cy="27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2" name="Google Shape;412;p26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6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6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6" name="Google Shape;416;p26"/>
            <p:cNvCxnSpPr>
              <a:stCxn id="392" idx="0"/>
              <a:endCxn id="414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26"/>
            <p:cNvCxnSpPr>
              <a:stCxn id="391" idx="0"/>
              <a:endCxn id="414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26"/>
            <p:cNvCxnSpPr>
              <a:stCxn id="414" idx="4"/>
              <a:endCxn id="390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26"/>
            <p:cNvCxnSpPr>
              <a:stCxn id="414" idx="4"/>
              <a:endCxn id="375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26"/>
            <p:cNvCxnSpPr>
              <a:stCxn id="413" idx="2"/>
              <a:endCxn id="378" idx="4"/>
            </p:cNvCxnSpPr>
            <p:nvPr/>
          </p:nvCxnSpPr>
          <p:spPr>
            <a:xfrm flipH="1" rot="10800000">
              <a:off x="5866400" y="1928500"/>
              <a:ext cx="428700" cy="633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26"/>
            <p:cNvCxnSpPr>
              <a:stCxn id="413" idx="2"/>
              <a:endCxn id="377" idx="4"/>
            </p:cNvCxnSpPr>
            <p:nvPr/>
          </p:nvCxnSpPr>
          <p:spPr>
            <a:xfrm flipH="1" rot="10800000">
              <a:off x="5866400" y="1698400"/>
              <a:ext cx="428700" cy="864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26"/>
            <p:cNvCxnSpPr>
              <a:stCxn id="413" idx="2"/>
              <a:endCxn id="376" idx="5"/>
            </p:cNvCxnSpPr>
            <p:nvPr/>
          </p:nvCxnSpPr>
          <p:spPr>
            <a:xfrm flipH="1" rot="10800000">
              <a:off x="5866400" y="1499500"/>
              <a:ext cx="451500" cy="106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423" name="Google Shape;42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p26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6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8" name="Google Shape;428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0" name="Google Shape;43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6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6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3" name="Google Shape;433;p26"/>
          <p:cNvCxnSpPr>
            <a:stCxn id="432" idx="1"/>
            <a:endCxn id="431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34" name="Google Shape;434;p26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C189B"/>
                </a:solidFill>
              </a:rPr>
              <a:t>Correlated structures</a:t>
            </a:r>
            <a:endParaRPr b="1" sz="2400">
              <a:solidFill>
                <a:srgbClr val="3C189B"/>
              </a:solidFill>
            </a:endParaRPr>
          </a:p>
        </p:txBody>
      </p:sp>
      <p:pic>
        <p:nvPicPr>
          <p:cNvPr id="440" name="Google Shape;4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27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442" name="Google Shape;442;p27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43" name="Google Shape;443;p27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b="1" lang="en-GB" sz="1200"/>
                <a:t>correlated spatially</a:t>
              </a:r>
              <a:endParaRPr b="1"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444" name="Google Shape;444;p27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445" name="Google Shape;445;p27"/>
            <p:cNvCxnSpPr>
              <a:stCxn id="446" idx="4"/>
              <a:endCxn id="447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7" name="Google Shape;447;p27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0" name="Google Shape;450;p27"/>
            <p:cNvCxnSpPr>
              <a:stCxn id="447" idx="4"/>
              <a:endCxn id="451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2" name="Google Shape;452;p27"/>
            <p:cNvCxnSpPr>
              <a:stCxn id="448" idx="4"/>
              <a:endCxn id="451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27"/>
            <p:cNvCxnSpPr>
              <a:stCxn id="449" idx="4"/>
              <a:endCxn id="451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1" name="Google Shape;451;p27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5" name="Google Shape;455;p27"/>
            <p:cNvCxnSpPr>
              <a:stCxn id="447" idx="5"/>
              <a:endCxn id="454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27"/>
            <p:cNvCxnSpPr>
              <a:stCxn id="448" idx="4"/>
              <a:endCxn id="454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27"/>
            <p:cNvCxnSpPr>
              <a:stCxn id="449" idx="4"/>
              <a:endCxn id="454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8" name="Google Shape;458;p27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9" name="Google Shape;459;p27"/>
            <p:cNvCxnSpPr>
              <a:stCxn id="446" idx="4"/>
              <a:endCxn id="448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27"/>
            <p:cNvCxnSpPr>
              <a:stCxn id="446" idx="4"/>
              <a:endCxn id="449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6" name="Google Shape;446;p27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4" name="Google Shape;464;p27"/>
            <p:cNvCxnSpPr>
              <a:stCxn id="461" idx="4"/>
              <a:endCxn id="449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27"/>
            <p:cNvCxnSpPr>
              <a:stCxn id="461" idx="4"/>
              <a:endCxn id="448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27"/>
            <p:cNvCxnSpPr>
              <a:stCxn id="446" idx="4"/>
              <a:endCxn id="447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27"/>
            <p:cNvCxnSpPr>
              <a:stCxn id="462" idx="4"/>
              <a:endCxn id="447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27"/>
            <p:cNvCxnSpPr>
              <a:stCxn id="463" idx="4"/>
              <a:endCxn id="447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9" name="Google Shape;469;p27"/>
            <p:cNvCxnSpPr>
              <a:stCxn id="463" idx="4"/>
              <a:endCxn id="448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27"/>
            <p:cNvCxnSpPr>
              <a:stCxn id="463" idx="4"/>
              <a:endCxn id="449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27"/>
            <p:cNvCxnSpPr>
              <a:stCxn id="462" idx="4"/>
              <a:endCxn id="448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27"/>
            <p:cNvCxnSpPr>
              <a:stCxn id="462" idx="4"/>
              <a:endCxn id="449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27"/>
            <p:cNvCxnSpPr>
              <a:stCxn id="447" idx="0"/>
              <a:endCxn id="461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4" name="Google Shape;474;p27"/>
            <p:cNvCxnSpPr>
              <a:stCxn id="446" idx="0"/>
              <a:endCxn id="458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5" name="Google Shape;475;p27"/>
            <p:cNvCxnSpPr>
              <a:stCxn id="461" idx="0"/>
              <a:endCxn id="458" idx="4"/>
            </p:cNvCxnSpPr>
            <p:nvPr/>
          </p:nvCxnSpPr>
          <p:spPr>
            <a:xfrm flipH="1" rot="10800000">
              <a:off x="6889588" y="1534125"/>
              <a:ext cx="335400" cy="4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6" name="Google Shape;476;p27"/>
            <p:cNvCxnSpPr>
              <a:stCxn id="462" idx="0"/>
              <a:endCxn id="458" idx="4"/>
            </p:cNvCxnSpPr>
            <p:nvPr/>
          </p:nvCxnSpPr>
          <p:spPr>
            <a:xfrm flipH="1" rot="10800000">
              <a:off x="6889588" y="1534300"/>
              <a:ext cx="335400" cy="352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27"/>
            <p:cNvCxnSpPr>
              <a:stCxn id="463" idx="0"/>
              <a:endCxn id="458" idx="4"/>
            </p:cNvCxnSpPr>
            <p:nvPr/>
          </p:nvCxnSpPr>
          <p:spPr>
            <a:xfrm flipH="1" rot="10800000">
              <a:off x="6889588" y="1534300"/>
              <a:ext cx="335400" cy="62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8" name="Google Shape;478;p27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9" name="Google Shape;479;p27"/>
            <p:cNvCxnSpPr>
              <a:stCxn id="446" idx="0"/>
              <a:endCxn id="478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Google Shape;480;p27"/>
            <p:cNvCxnSpPr>
              <a:stCxn id="461" idx="0"/>
              <a:endCxn id="478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" name="Google Shape;481;p27"/>
            <p:cNvCxnSpPr>
              <a:stCxn id="462" idx="0"/>
              <a:endCxn id="478" idx="4"/>
            </p:cNvCxnSpPr>
            <p:nvPr/>
          </p:nvCxnSpPr>
          <p:spPr>
            <a:xfrm flipH="1" rot="10800000">
              <a:off x="6889588" y="1878100"/>
              <a:ext cx="335400" cy="9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27"/>
            <p:cNvCxnSpPr>
              <a:stCxn id="463" idx="0"/>
              <a:endCxn id="478" idx="4"/>
            </p:cNvCxnSpPr>
            <p:nvPr/>
          </p:nvCxnSpPr>
          <p:spPr>
            <a:xfrm flipH="1" rot="10800000">
              <a:off x="6889588" y="1878100"/>
              <a:ext cx="335400" cy="27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3" name="Google Shape;483;p27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7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7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7" name="Google Shape;487;p27"/>
            <p:cNvCxnSpPr>
              <a:stCxn id="463" idx="0"/>
              <a:endCxn id="485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8" name="Google Shape;488;p27"/>
            <p:cNvCxnSpPr>
              <a:stCxn id="462" idx="0"/>
              <a:endCxn id="485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27"/>
            <p:cNvCxnSpPr>
              <a:stCxn id="485" idx="4"/>
              <a:endCxn id="461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27"/>
            <p:cNvCxnSpPr>
              <a:stCxn id="485" idx="4"/>
              <a:endCxn id="446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27"/>
            <p:cNvCxnSpPr>
              <a:stCxn id="484" idx="2"/>
              <a:endCxn id="449" idx="4"/>
            </p:cNvCxnSpPr>
            <p:nvPr/>
          </p:nvCxnSpPr>
          <p:spPr>
            <a:xfrm flipH="1" rot="10800000">
              <a:off x="5866400" y="1928500"/>
              <a:ext cx="428700" cy="633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27"/>
            <p:cNvCxnSpPr>
              <a:stCxn id="484" idx="2"/>
              <a:endCxn id="448" idx="4"/>
            </p:cNvCxnSpPr>
            <p:nvPr/>
          </p:nvCxnSpPr>
          <p:spPr>
            <a:xfrm flipH="1" rot="10800000">
              <a:off x="5866400" y="1698400"/>
              <a:ext cx="428700" cy="864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27"/>
            <p:cNvCxnSpPr>
              <a:stCxn id="484" idx="2"/>
              <a:endCxn id="447" idx="5"/>
            </p:cNvCxnSpPr>
            <p:nvPr/>
          </p:nvCxnSpPr>
          <p:spPr>
            <a:xfrm flipH="1" rot="10800000">
              <a:off x="5866400" y="1499500"/>
              <a:ext cx="451500" cy="106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494" name="Google Shape;49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7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7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9" name="Google Shape;499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1" name="Google Shape;501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7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4" name="Google Shape;504;p27"/>
          <p:cNvCxnSpPr>
            <a:stCxn id="503" idx="1"/>
            <a:endCxn id="502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505" name="Google Shape;505;p27"/>
          <p:cNvPicPr preferRelativeResize="0"/>
          <p:nvPr/>
        </p:nvPicPr>
        <p:blipFill rotWithShape="1">
          <a:blip r:embed="rId3">
            <a:alphaModFix/>
          </a:blip>
          <a:srcRect b="46041" l="36848" r="51312" t="33130"/>
          <a:stretch/>
        </p:blipFill>
        <p:spPr>
          <a:xfrm flipH="1" rot="-5400000">
            <a:off x="3336813" y="908550"/>
            <a:ext cx="451699" cy="446825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6" name="Google Shape;506;p27"/>
          <p:cNvPicPr preferRelativeResize="0"/>
          <p:nvPr/>
        </p:nvPicPr>
        <p:blipFill rotWithShape="1">
          <a:blip r:embed="rId3">
            <a:alphaModFix/>
          </a:blip>
          <a:srcRect b="2124" l="27711" r="60988" t="78859"/>
          <a:stretch/>
        </p:blipFill>
        <p:spPr>
          <a:xfrm flipH="1" rot="-5400000">
            <a:off x="4089274" y="925151"/>
            <a:ext cx="437126" cy="413625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7" name="Google Shape;507;p27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8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C189B"/>
                </a:solidFill>
              </a:rPr>
              <a:t>Correlated structures</a:t>
            </a:r>
            <a:endParaRPr b="1" sz="2400">
              <a:solidFill>
                <a:srgbClr val="3C189B"/>
              </a:solidFill>
            </a:endParaRPr>
          </a:p>
        </p:txBody>
      </p:sp>
      <p:pic>
        <p:nvPicPr>
          <p:cNvPr id="513" name="Google Shape;5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" name="Google Shape;514;p28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515" name="Google Shape;515;p28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16" name="Google Shape;516;p28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b="1" lang="en-GB" sz="1200"/>
                <a:t>correlated spatially</a:t>
              </a:r>
              <a:endParaRPr b="1"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517" name="Google Shape;517;p28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518" name="Google Shape;518;p28"/>
            <p:cNvCxnSpPr>
              <a:stCxn id="519" idx="4"/>
              <a:endCxn id="520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20" name="Google Shape;520;p28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3" name="Google Shape;523;p28"/>
            <p:cNvCxnSpPr>
              <a:stCxn id="520" idx="4"/>
              <a:endCxn id="524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28"/>
            <p:cNvCxnSpPr>
              <a:stCxn id="521" idx="4"/>
              <a:endCxn id="524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28"/>
            <p:cNvCxnSpPr>
              <a:stCxn id="522" idx="4"/>
              <a:endCxn id="524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24" name="Google Shape;524;p28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8" name="Google Shape;528;p28"/>
            <p:cNvCxnSpPr>
              <a:stCxn id="520" idx="5"/>
              <a:endCxn id="527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28"/>
            <p:cNvCxnSpPr>
              <a:stCxn id="521" idx="4"/>
              <a:endCxn id="527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0" name="Google Shape;530;p28"/>
            <p:cNvCxnSpPr>
              <a:stCxn id="522" idx="4"/>
              <a:endCxn id="527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31" name="Google Shape;531;p28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2" name="Google Shape;532;p28"/>
            <p:cNvCxnSpPr>
              <a:stCxn id="519" idx="4"/>
              <a:endCxn id="521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3" name="Google Shape;533;p28"/>
            <p:cNvCxnSpPr>
              <a:stCxn id="519" idx="4"/>
              <a:endCxn id="522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9" name="Google Shape;519;p28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7" name="Google Shape;537;p28"/>
            <p:cNvCxnSpPr>
              <a:stCxn id="534" idx="4"/>
              <a:endCxn id="522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28"/>
            <p:cNvCxnSpPr>
              <a:stCxn id="534" idx="4"/>
              <a:endCxn id="521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p28"/>
            <p:cNvCxnSpPr>
              <a:stCxn id="519" idx="4"/>
              <a:endCxn id="520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28"/>
            <p:cNvCxnSpPr>
              <a:stCxn id="535" idx="4"/>
              <a:endCxn id="520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28"/>
            <p:cNvCxnSpPr>
              <a:stCxn id="536" idx="4"/>
              <a:endCxn id="520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28"/>
            <p:cNvCxnSpPr>
              <a:stCxn id="536" idx="4"/>
              <a:endCxn id="521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28"/>
            <p:cNvCxnSpPr>
              <a:stCxn id="536" idx="4"/>
              <a:endCxn id="522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" name="Google Shape;544;p28"/>
            <p:cNvCxnSpPr>
              <a:stCxn id="535" idx="4"/>
              <a:endCxn id="521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p28"/>
            <p:cNvCxnSpPr>
              <a:stCxn id="535" idx="4"/>
              <a:endCxn id="522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28"/>
            <p:cNvCxnSpPr>
              <a:stCxn id="520" idx="0"/>
              <a:endCxn id="534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28"/>
            <p:cNvCxnSpPr>
              <a:stCxn id="519" idx="0"/>
              <a:endCxn id="531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8" name="Google Shape;548;p28"/>
            <p:cNvCxnSpPr>
              <a:stCxn id="534" idx="0"/>
              <a:endCxn id="531" idx="4"/>
            </p:cNvCxnSpPr>
            <p:nvPr/>
          </p:nvCxnSpPr>
          <p:spPr>
            <a:xfrm flipH="1" rot="10800000">
              <a:off x="6889588" y="1534125"/>
              <a:ext cx="335400" cy="4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" name="Google Shape;549;p28"/>
            <p:cNvCxnSpPr>
              <a:stCxn id="535" idx="0"/>
              <a:endCxn id="531" idx="4"/>
            </p:cNvCxnSpPr>
            <p:nvPr/>
          </p:nvCxnSpPr>
          <p:spPr>
            <a:xfrm flipH="1" rot="10800000">
              <a:off x="6889588" y="1534300"/>
              <a:ext cx="335400" cy="352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0" name="Google Shape;550;p28"/>
            <p:cNvCxnSpPr>
              <a:stCxn id="536" idx="0"/>
              <a:endCxn id="531" idx="4"/>
            </p:cNvCxnSpPr>
            <p:nvPr/>
          </p:nvCxnSpPr>
          <p:spPr>
            <a:xfrm flipH="1" rot="10800000">
              <a:off x="6889588" y="1534300"/>
              <a:ext cx="335400" cy="62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1" name="Google Shape;551;p28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52" name="Google Shape;552;p28"/>
            <p:cNvCxnSpPr>
              <a:stCxn id="519" idx="0"/>
              <a:endCxn id="551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3" name="Google Shape;553;p28"/>
            <p:cNvCxnSpPr>
              <a:stCxn id="534" idx="0"/>
              <a:endCxn id="551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4" name="Google Shape;554;p28"/>
            <p:cNvCxnSpPr>
              <a:stCxn id="535" idx="0"/>
              <a:endCxn id="551" idx="4"/>
            </p:cNvCxnSpPr>
            <p:nvPr/>
          </p:nvCxnSpPr>
          <p:spPr>
            <a:xfrm flipH="1" rot="10800000">
              <a:off x="6889588" y="1878100"/>
              <a:ext cx="335400" cy="9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" name="Google Shape;555;p28"/>
            <p:cNvCxnSpPr>
              <a:stCxn id="536" idx="0"/>
              <a:endCxn id="551" idx="4"/>
            </p:cNvCxnSpPr>
            <p:nvPr/>
          </p:nvCxnSpPr>
          <p:spPr>
            <a:xfrm flipH="1" rot="10800000">
              <a:off x="6889588" y="1878100"/>
              <a:ext cx="335400" cy="27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6" name="Google Shape;556;p28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8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8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8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60" name="Google Shape;560;p28"/>
            <p:cNvCxnSpPr>
              <a:stCxn id="536" idx="0"/>
              <a:endCxn id="558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28"/>
            <p:cNvCxnSpPr>
              <a:stCxn id="535" idx="0"/>
              <a:endCxn id="558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28"/>
            <p:cNvCxnSpPr>
              <a:stCxn id="558" idx="4"/>
              <a:endCxn id="534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28"/>
            <p:cNvCxnSpPr>
              <a:stCxn id="558" idx="4"/>
              <a:endCxn id="519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28"/>
            <p:cNvCxnSpPr>
              <a:stCxn id="557" idx="2"/>
              <a:endCxn id="522" idx="4"/>
            </p:cNvCxnSpPr>
            <p:nvPr/>
          </p:nvCxnSpPr>
          <p:spPr>
            <a:xfrm flipH="1" rot="10800000">
              <a:off x="5866400" y="1928500"/>
              <a:ext cx="428700" cy="633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28"/>
            <p:cNvCxnSpPr>
              <a:stCxn id="557" idx="2"/>
              <a:endCxn id="521" idx="4"/>
            </p:cNvCxnSpPr>
            <p:nvPr/>
          </p:nvCxnSpPr>
          <p:spPr>
            <a:xfrm flipH="1" rot="10800000">
              <a:off x="5866400" y="1698400"/>
              <a:ext cx="428700" cy="864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28"/>
            <p:cNvCxnSpPr>
              <a:stCxn id="557" idx="2"/>
              <a:endCxn id="520" idx="5"/>
            </p:cNvCxnSpPr>
            <p:nvPr/>
          </p:nvCxnSpPr>
          <p:spPr>
            <a:xfrm flipH="1" rot="10800000">
              <a:off x="5866400" y="1499500"/>
              <a:ext cx="451500" cy="106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567" name="Google Shape;56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" name="Google Shape;570;p28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28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2" name="Google Shape;572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4" name="Google Shape;57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28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8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7" name="Google Shape;577;p28"/>
          <p:cNvCxnSpPr>
            <a:stCxn id="576" idx="1"/>
            <a:endCxn id="575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578" name="Google Shape;578;p28"/>
          <p:cNvPicPr preferRelativeResize="0"/>
          <p:nvPr/>
        </p:nvPicPr>
        <p:blipFill rotWithShape="1">
          <a:blip r:embed="rId3">
            <a:alphaModFix/>
          </a:blip>
          <a:srcRect b="46041" l="36848" r="51312" t="33130"/>
          <a:stretch/>
        </p:blipFill>
        <p:spPr>
          <a:xfrm flipH="1" rot="-5400000">
            <a:off x="3336813" y="908550"/>
            <a:ext cx="451699" cy="446825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9" name="Google Shape;579;p28"/>
          <p:cNvPicPr preferRelativeResize="0"/>
          <p:nvPr/>
        </p:nvPicPr>
        <p:blipFill rotWithShape="1">
          <a:blip r:embed="rId3">
            <a:alphaModFix/>
          </a:blip>
          <a:srcRect b="2124" l="27711" r="60988" t="78859"/>
          <a:stretch/>
        </p:blipFill>
        <p:spPr>
          <a:xfrm flipH="1" rot="-5400000">
            <a:off x="4089274" y="925151"/>
            <a:ext cx="437126" cy="413625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0" name="Google Shape;580;p28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1" name="Google Shape;581;p28"/>
          <p:cNvPicPr preferRelativeResize="0"/>
          <p:nvPr/>
        </p:nvPicPr>
        <p:blipFill rotWithShape="1">
          <a:blip r:embed="rId3">
            <a:alphaModFix/>
          </a:blip>
          <a:srcRect b="12112" l="63021" r="9607" t="33105"/>
          <a:stretch/>
        </p:blipFill>
        <p:spPr>
          <a:xfrm flipH="1" rot="-5400000">
            <a:off x="3404825" y="1984063"/>
            <a:ext cx="1044250" cy="1175375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82" name="Google Shape;582;p28"/>
          <p:cNvCxnSpPr>
            <a:stCxn id="578" idx="3"/>
            <a:endCxn id="581" idx="1"/>
          </p:cNvCxnSpPr>
          <p:nvPr/>
        </p:nvCxnSpPr>
        <p:spPr>
          <a:xfrm flipH="1" rot="-5400000">
            <a:off x="3398863" y="1521612"/>
            <a:ext cx="691800" cy="3642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83" name="Google Shape;583;p28"/>
          <p:cNvCxnSpPr>
            <a:stCxn id="579" idx="3"/>
            <a:endCxn id="581" idx="1"/>
          </p:cNvCxnSpPr>
          <p:nvPr/>
        </p:nvCxnSpPr>
        <p:spPr>
          <a:xfrm rot="5400000">
            <a:off x="3767837" y="1509526"/>
            <a:ext cx="699000" cy="381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9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C189B"/>
                </a:solidFill>
              </a:rPr>
              <a:t>Correlated structures</a:t>
            </a:r>
            <a:endParaRPr b="1" sz="2400">
              <a:solidFill>
                <a:srgbClr val="3C189B"/>
              </a:solidFill>
            </a:endParaRPr>
          </a:p>
        </p:txBody>
      </p:sp>
      <p:pic>
        <p:nvPicPr>
          <p:cNvPr id="589" name="Google Shape;5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" name="Google Shape;590;p29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591" name="Google Shape;591;p29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92" name="Google Shape;592;p29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b="1" lang="en-GB" sz="1200"/>
                <a:t>correlated spatially</a:t>
              </a:r>
              <a:endParaRPr b="1"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593" name="Google Shape;593;p29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594" name="Google Shape;594;p29"/>
            <p:cNvCxnSpPr>
              <a:stCxn id="595" idx="4"/>
              <a:endCxn id="59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6" name="Google Shape;596;p29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9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99" name="Google Shape;599;p29"/>
            <p:cNvCxnSpPr>
              <a:stCxn id="596" idx="4"/>
              <a:endCxn id="600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" name="Google Shape;601;p29"/>
            <p:cNvCxnSpPr>
              <a:stCxn id="597" idx="4"/>
              <a:endCxn id="600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" name="Google Shape;602;p29"/>
            <p:cNvCxnSpPr>
              <a:stCxn id="598" idx="4"/>
              <a:endCxn id="600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0" name="Google Shape;600;p29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04" name="Google Shape;604;p29"/>
            <p:cNvCxnSpPr>
              <a:stCxn id="596" idx="5"/>
              <a:endCxn id="603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5" name="Google Shape;605;p29"/>
            <p:cNvCxnSpPr>
              <a:stCxn id="597" idx="4"/>
              <a:endCxn id="603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29"/>
            <p:cNvCxnSpPr>
              <a:stCxn id="598" idx="4"/>
              <a:endCxn id="603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7" name="Google Shape;607;p29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08" name="Google Shape;608;p29"/>
            <p:cNvCxnSpPr>
              <a:stCxn id="595" idx="4"/>
              <a:endCxn id="597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29"/>
            <p:cNvCxnSpPr>
              <a:stCxn id="595" idx="4"/>
              <a:endCxn id="598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5" name="Google Shape;595;p29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9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9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9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3" name="Google Shape;613;p29"/>
            <p:cNvCxnSpPr>
              <a:stCxn id="610" idx="4"/>
              <a:endCxn id="598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29"/>
            <p:cNvCxnSpPr>
              <a:stCxn id="610" idx="4"/>
              <a:endCxn id="597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29"/>
            <p:cNvCxnSpPr>
              <a:stCxn id="595" idx="4"/>
              <a:endCxn id="59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p29"/>
            <p:cNvCxnSpPr>
              <a:stCxn id="611" idx="4"/>
              <a:endCxn id="596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29"/>
            <p:cNvCxnSpPr>
              <a:stCxn id="612" idx="4"/>
              <a:endCxn id="596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29"/>
            <p:cNvCxnSpPr>
              <a:stCxn id="612" idx="4"/>
              <a:endCxn id="597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9" name="Google Shape;619;p29"/>
            <p:cNvCxnSpPr>
              <a:stCxn id="612" idx="4"/>
              <a:endCxn id="598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29"/>
            <p:cNvCxnSpPr>
              <a:stCxn id="611" idx="4"/>
              <a:endCxn id="597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29"/>
            <p:cNvCxnSpPr>
              <a:stCxn id="611" idx="4"/>
              <a:endCxn id="598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29"/>
            <p:cNvCxnSpPr>
              <a:stCxn id="596" idx="0"/>
              <a:endCxn id="610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3" name="Google Shape;623;p29"/>
            <p:cNvCxnSpPr>
              <a:stCxn id="595" idx="0"/>
              <a:endCxn id="607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Google Shape;624;p29"/>
            <p:cNvCxnSpPr>
              <a:stCxn id="610" idx="0"/>
              <a:endCxn id="607" idx="4"/>
            </p:cNvCxnSpPr>
            <p:nvPr/>
          </p:nvCxnSpPr>
          <p:spPr>
            <a:xfrm flipH="1" rot="10800000">
              <a:off x="6889588" y="1534125"/>
              <a:ext cx="335400" cy="4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5" name="Google Shape;625;p29"/>
            <p:cNvCxnSpPr>
              <a:stCxn id="611" idx="0"/>
              <a:endCxn id="607" idx="4"/>
            </p:cNvCxnSpPr>
            <p:nvPr/>
          </p:nvCxnSpPr>
          <p:spPr>
            <a:xfrm flipH="1" rot="10800000">
              <a:off x="6889588" y="1534300"/>
              <a:ext cx="335400" cy="352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Google Shape;626;p29"/>
            <p:cNvCxnSpPr>
              <a:stCxn id="612" idx="0"/>
              <a:endCxn id="607" idx="4"/>
            </p:cNvCxnSpPr>
            <p:nvPr/>
          </p:nvCxnSpPr>
          <p:spPr>
            <a:xfrm flipH="1" rot="10800000">
              <a:off x="6889588" y="1534300"/>
              <a:ext cx="335400" cy="62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7" name="Google Shape;627;p29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8" name="Google Shape;628;p29"/>
            <p:cNvCxnSpPr>
              <a:stCxn id="595" idx="0"/>
              <a:endCxn id="627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Google Shape;629;p29"/>
            <p:cNvCxnSpPr>
              <a:stCxn id="610" idx="0"/>
              <a:endCxn id="627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29"/>
            <p:cNvCxnSpPr>
              <a:stCxn id="611" idx="0"/>
              <a:endCxn id="627" idx="4"/>
            </p:cNvCxnSpPr>
            <p:nvPr/>
          </p:nvCxnSpPr>
          <p:spPr>
            <a:xfrm flipH="1" rot="10800000">
              <a:off x="6889588" y="1878100"/>
              <a:ext cx="335400" cy="9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1" name="Google Shape;631;p29"/>
            <p:cNvCxnSpPr>
              <a:stCxn id="612" idx="0"/>
              <a:endCxn id="627" idx="4"/>
            </p:cNvCxnSpPr>
            <p:nvPr/>
          </p:nvCxnSpPr>
          <p:spPr>
            <a:xfrm flipH="1" rot="10800000">
              <a:off x="6889588" y="1878100"/>
              <a:ext cx="335400" cy="27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2" name="Google Shape;632;p29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9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29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9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36" name="Google Shape;636;p29"/>
            <p:cNvCxnSpPr>
              <a:stCxn id="612" idx="0"/>
              <a:endCxn id="634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7" name="Google Shape;637;p29"/>
            <p:cNvCxnSpPr>
              <a:stCxn id="611" idx="0"/>
              <a:endCxn id="634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8" name="Google Shape;638;p29"/>
            <p:cNvCxnSpPr>
              <a:stCxn id="634" idx="4"/>
              <a:endCxn id="610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9" name="Google Shape;639;p29"/>
            <p:cNvCxnSpPr>
              <a:stCxn id="634" idx="4"/>
              <a:endCxn id="595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" name="Google Shape;640;p29"/>
            <p:cNvCxnSpPr>
              <a:stCxn id="633" idx="2"/>
              <a:endCxn id="598" idx="4"/>
            </p:cNvCxnSpPr>
            <p:nvPr/>
          </p:nvCxnSpPr>
          <p:spPr>
            <a:xfrm flipH="1" rot="10800000">
              <a:off x="5866400" y="1928500"/>
              <a:ext cx="428700" cy="633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" name="Google Shape;641;p29"/>
            <p:cNvCxnSpPr>
              <a:stCxn id="633" idx="2"/>
              <a:endCxn id="597" idx="4"/>
            </p:cNvCxnSpPr>
            <p:nvPr/>
          </p:nvCxnSpPr>
          <p:spPr>
            <a:xfrm flipH="1" rot="10800000">
              <a:off x="5866400" y="1698400"/>
              <a:ext cx="428700" cy="864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" name="Google Shape;642;p29"/>
            <p:cNvCxnSpPr>
              <a:stCxn id="633" idx="2"/>
              <a:endCxn id="596" idx="5"/>
            </p:cNvCxnSpPr>
            <p:nvPr/>
          </p:nvCxnSpPr>
          <p:spPr>
            <a:xfrm flipH="1" rot="10800000">
              <a:off x="5866400" y="1499500"/>
              <a:ext cx="451500" cy="106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43" name="Google Shape;643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29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9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8" name="Google Shape;648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0" name="Google Shape;650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9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9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3" name="Google Shape;653;p29"/>
          <p:cNvCxnSpPr>
            <a:stCxn id="652" idx="1"/>
            <a:endCxn id="651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654" name="Google Shape;654;p29"/>
          <p:cNvPicPr preferRelativeResize="0"/>
          <p:nvPr/>
        </p:nvPicPr>
        <p:blipFill rotWithShape="1">
          <a:blip r:embed="rId3">
            <a:alphaModFix/>
          </a:blip>
          <a:srcRect b="46041" l="36848" r="51312" t="33130"/>
          <a:stretch/>
        </p:blipFill>
        <p:spPr>
          <a:xfrm flipH="1" rot="-5400000">
            <a:off x="3336813" y="908550"/>
            <a:ext cx="451699" cy="446825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5" name="Google Shape;655;p29"/>
          <p:cNvPicPr preferRelativeResize="0"/>
          <p:nvPr/>
        </p:nvPicPr>
        <p:blipFill rotWithShape="1">
          <a:blip r:embed="rId3">
            <a:alphaModFix/>
          </a:blip>
          <a:srcRect b="2124" l="27711" r="60988" t="78859"/>
          <a:stretch/>
        </p:blipFill>
        <p:spPr>
          <a:xfrm flipH="1" rot="-5400000">
            <a:off x="4089274" y="925151"/>
            <a:ext cx="437126" cy="413625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6" name="Google Shape;656;p29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7" name="Google Shape;657;p29"/>
          <p:cNvPicPr preferRelativeResize="0"/>
          <p:nvPr/>
        </p:nvPicPr>
        <p:blipFill rotWithShape="1">
          <a:blip r:embed="rId3">
            <a:alphaModFix/>
          </a:blip>
          <a:srcRect b="12112" l="63021" r="9607" t="33105"/>
          <a:stretch/>
        </p:blipFill>
        <p:spPr>
          <a:xfrm flipH="1" rot="-5400000">
            <a:off x="3404825" y="1984063"/>
            <a:ext cx="1044250" cy="1175375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58" name="Google Shape;658;p29"/>
          <p:cNvGrpSpPr/>
          <p:nvPr/>
        </p:nvGrpSpPr>
        <p:grpSpPr>
          <a:xfrm>
            <a:off x="3355800" y="3373002"/>
            <a:ext cx="2432400" cy="1233186"/>
            <a:chOff x="3355800" y="3290000"/>
            <a:chExt cx="2432400" cy="1372800"/>
          </a:xfrm>
        </p:grpSpPr>
        <p:sp>
          <p:nvSpPr>
            <p:cNvPr id="659" name="Google Shape;659;p29"/>
            <p:cNvSpPr/>
            <p:nvPr/>
          </p:nvSpPr>
          <p:spPr>
            <a:xfrm>
              <a:off x="3355800" y="3290000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9"/>
            <p:cNvSpPr txBox="1"/>
            <p:nvPr/>
          </p:nvSpPr>
          <p:spPr>
            <a:xfrm>
              <a:off x="3385300" y="3307575"/>
              <a:ext cx="2394600" cy="12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Detect the features across an image and aggregate them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Form complete features higher up in the </a:t>
              </a:r>
              <a:r>
                <a:rPr b="1" lang="en-GB" sz="1200">
                  <a:solidFill>
                    <a:schemeClr val="lt1"/>
                  </a:solidFill>
                </a:rPr>
                <a:t>hierarchy</a:t>
              </a:r>
              <a:endParaRPr b="1" sz="1200">
                <a:solidFill>
                  <a:schemeClr val="lt1"/>
                </a:solidFill>
              </a:endParaRPr>
            </a:p>
          </p:txBody>
        </p:sp>
      </p:grpSp>
      <p:cxnSp>
        <p:nvCxnSpPr>
          <p:cNvPr id="661" name="Google Shape;661;p29"/>
          <p:cNvCxnSpPr>
            <a:stCxn id="654" idx="3"/>
            <a:endCxn id="657" idx="1"/>
          </p:cNvCxnSpPr>
          <p:nvPr/>
        </p:nvCxnSpPr>
        <p:spPr>
          <a:xfrm flipH="1" rot="-5400000">
            <a:off x="3398863" y="1521612"/>
            <a:ext cx="691800" cy="3642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62" name="Google Shape;662;p29"/>
          <p:cNvCxnSpPr>
            <a:stCxn id="655" idx="3"/>
            <a:endCxn id="657" idx="1"/>
          </p:cNvCxnSpPr>
          <p:nvPr/>
        </p:nvCxnSpPr>
        <p:spPr>
          <a:xfrm rot="5400000">
            <a:off x="3767837" y="1509526"/>
            <a:ext cx="699000" cy="381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0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      ImageNet Challenge</a:t>
            </a:r>
            <a:endParaRPr b="1" sz="2600">
              <a:solidFill>
                <a:srgbClr val="A9145E"/>
              </a:solidFill>
            </a:endParaRPr>
          </a:p>
        </p:txBody>
      </p:sp>
      <p:sp>
        <p:nvSpPr>
          <p:cNvPr id="670" name="Google Shape;670;p30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30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672" name="Google Shape;672;p30"/>
          <p:cNvSpPr txBox="1"/>
          <p:nvPr/>
        </p:nvSpPr>
        <p:spPr>
          <a:xfrm>
            <a:off x="3555325" y="930275"/>
            <a:ext cx="6804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44444"/>
                </a:solidFill>
              </a:rPr>
              <a:t>Computer Vision Benchmark	1.4M Images, 1000 classes</a:t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44444"/>
                </a:solidFill>
              </a:rPr>
              <a:t>Image Classification			Difficult until 2012</a:t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</a:endParaRPr>
          </a:p>
        </p:txBody>
      </p:sp>
      <p:pic>
        <p:nvPicPr>
          <p:cNvPr id="673" name="Google Shape;6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0"/>
          <p:cNvPicPr preferRelativeResize="0"/>
          <p:nvPr/>
        </p:nvPicPr>
        <p:blipFill rotWithShape="1">
          <a:blip r:embed="rId5">
            <a:alphaModFix/>
          </a:blip>
          <a:srcRect b="32538" l="0" r="0" t="33203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3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1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      ImageNet Challenge</a:t>
            </a:r>
            <a:endParaRPr b="1" sz="2600">
              <a:solidFill>
                <a:srgbClr val="A9145E"/>
              </a:solidFill>
            </a:endParaRPr>
          </a:p>
        </p:txBody>
      </p:sp>
      <p:sp>
        <p:nvSpPr>
          <p:cNvPr id="682" name="Google Shape;682;p31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1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684" name="Google Shape;684;p31"/>
          <p:cNvSpPr txBox="1"/>
          <p:nvPr/>
        </p:nvSpPr>
        <p:spPr>
          <a:xfrm>
            <a:off x="3555325" y="930275"/>
            <a:ext cx="6804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44444"/>
                </a:solidFill>
              </a:rPr>
              <a:t>Computer Vision Benchmark	1.4M Images, 1000 classes</a:t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44444"/>
                </a:solidFill>
              </a:rPr>
              <a:t>Image Classification			Difficult until 2012</a:t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</a:endParaRPr>
          </a:p>
        </p:txBody>
      </p:sp>
      <p:pic>
        <p:nvPicPr>
          <p:cNvPr id="685" name="Google Shape;6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1"/>
          <p:cNvPicPr preferRelativeResize="0"/>
          <p:nvPr/>
        </p:nvPicPr>
        <p:blipFill rotWithShape="1">
          <a:blip r:embed="rId5">
            <a:alphaModFix/>
          </a:blip>
          <a:srcRect b="32538" l="0" r="0" t="33203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787" y="2247100"/>
            <a:ext cx="4350774" cy="22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2543693" y="2984206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699525" y="1503875"/>
            <a:ext cx="412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How do Computers see?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4"/>
          <p:cNvGrpSpPr/>
          <p:nvPr/>
        </p:nvGrpSpPr>
        <p:grpSpPr>
          <a:xfrm>
            <a:off x="666600" y="2900175"/>
            <a:ext cx="1877100" cy="1348650"/>
            <a:chOff x="-225575" y="482900"/>
            <a:chExt cx="1877100" cy="1348650"/>
          </a:xfrm>
        </p:grpSpPr>
        <p:sp>
          <p:nvSpPr>
            <p:cNvPr id="81" name="Google Shape;81;p14"/>
            <p:cNvSpPr/>
            <p:nvPr/>
          </p:nvSpPr>
          <p:spPr>
            <a:xfrm rot="10800000">
              <a:off x="-225575" y="112535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" name="Google Shape;86;p14"/>
          <p:cNvGrpSpPr/>
          <p:nvPr/>
        </p:nvGrpSpPr>
        <p:grpSpPr>
          <a:xfrm flipH="1">
            <a:off x="7474325" y="323375"/>
            <a:ext cx="1159500" cy="1132500"/>
            <a:chOff x="492025" y="482900"/>
            <a:chExt cx="1159500" cy="1132500"/>
          </a:xfrm>
        </p:grpSpPr>
        <p:sp>
          <p:nvSpPr>
            <p:cNvPr id="87" name="Google Shape;87;p14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93" name="Google Shape;6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3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2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Convolutions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696" name="Google Shape;696;p3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32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2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699" name="Google Shape;699;p32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00" name="Google Shape;7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6" name="Google Shape;7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3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3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Convolutions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709" name="Google Shape;709;p3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3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3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12" name="Google Shape;712;p33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13" name="Google Shape;7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675" y="12266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33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b="1" lang="en-GB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1" name="Google Shape;7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3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4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Convolutions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724" name="Google Shape;724;p3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4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4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27" name="Google Shape;727;p34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28" name="Google Shape;7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50" y="2693175"/>
            <a:ext cx="2564350" cy="23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4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b="1" lang="en-GB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30" name="Google Shape;730;p34"/>
          <p:cNvPicPr preferRelativeResize="0"/>
          <p:nvPr/>
        </p:nvPicPr>
        <p:blipFill rotWithShape="1">
          <a:blip r:embed="rId5">
            <a:alphaModFix/>
          </a:blip>
          <a:srcRect b="19185" l="0" r="0" t="0"/>
          <a:stretch/>
        </p:blipFill>
        <p:spPr>
          <a:xfrm>
            <a:off x="3158650" y="279300"/>
            <a:ext cx="2039925" cy="189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4300" y="279300"/>
            <a:ext cx="2039925" cy="187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3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35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Convolutions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740" name="Google Shape;740;p3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5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5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43" name="Google Shape;743;p35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44" name="Google Shape;74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50" y="2693175"/>
            <a:ext cx="2564350" cy="23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35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b="1" lang="en-GB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46" name="Google Shape;746;p35"/>
          <p:cNvPicPr preferRelativeResize="0"/>
          <p:nvPr/>
        </p:nvPicPr>
        <p:blipFill rotWithShape="1">
          <a:blip r:embed="rId5">
            <a:alphaModFix/>
          </a:blip>
          <a:srcRect b="19185" l="0" r="0" t="0"/>
          <a:stretch/>
        </p:blipFill>
        <p:spPr>
          <a:xfrm>
            <a:off x="3158650" y="279300"/>
            <a:ext cx="2039925" cy="189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2650" y="228048"/>
            <a:ext cx="2092663" cy="19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 Compute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753" name="Google Shape;7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 Compute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761" name="Google Shape;7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37"/>
          <p:cNvSpPr/>
          <p:nvPr/>
        </p:nvSpPr>
        <p:spPr>
          <a:xfrm>
            <a:off x="62700" y="3610225"/>
            <a:ext cx="5799000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37"/>
          <p:cNvSpPr txBox="1"/>
          <p:nvPr/>
        </p:nvSpPr>
        <p:spPr>
          <a:xfrm>
            <a:off x="111175" y="3610225"/>
            <a:ext cx="601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kernel is </a:t>
            </a:r>
            <a:r>
              <a:rPr b="1" lang="en-GB"/>
              <a:t>shifted</a:t>
            </a:r>
            <a:r>
              <a:rPr lang="en-GB"/>
              <a:t> across the image and produces a point 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step size in which it shifts is the </a:t>
            </a:r>
            <a:r>
              <a:rPr b="1" lang="en-GB"/>
              <a:t>stride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output is always smaller, we use </a:t>
            </a:r>
            <a:r>
              <a:rPr b="1" lang="en-GB"/>
              <a:t>padding</a:t>
            </a:r>
            <a:r>
              <a:rPr lang="en-GB"/>
              <a:t> to preserve dimensions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 Compute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771" name="Google Shape;7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38"/>
          <p:cNvSpPr/>
          <p:nvPr/>
        </p:nvSpPr>
        <p:spPr>
          <a:xfrm>
            <a:off x="62700" y="3610225"/>
            <a:ext cx="5799000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38"/>
          <p:cNvSpPr txBox="1"/>
          <p:nvPr/>
        </p:nvSpPr>
        <p:spPr>
          <a:xfrm>
            <a:off x="111175" y="3610225"/>
            <a:ext cx="601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kernel is </a:t>
            </a:r>
            <a:r>
              <a:rPr b="1" lang="en-GB"/>
              <a:t>shifted</a:t>
            </a:r>
            <a:r>
              <a:rPr lang="en-GB"/>
              <a:t> across the image and produces a point 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step size in which it shifts is the </a:t>
            </a:r>
            <a:r>
              <a:rPr b="1" lang="en-GB"/>
              <a:t>stride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output is always smaller, we use </a:t>
            </a:r>
            <a:r>
              <a:rPr b="1" lang="en-GB"/>
              <a:t>padding</a:t>
            </a:r>
            <a:r>
              <a:rPr lang="en-GB"/>
              <a:t> to preserve dimensions</a:t>
            </a:r>
            <a:endParaRPr/>
          </a:p>
        </p:txBody>
      </p:sp>
      <p:grpSp>
        <p:nvGrpSpPr>
          <p:cNvPr id="776" name="Google Shape;776;p38"/>
          <p:cNvGrpSpPr/>
          <p:nvPr/>
        </p:nvGrpSpPr>
        <p:grpSpPr>
          <a:xfrm>
            <a:off x="5964225" y="3610184"/>
            <a:ext cx="3039900" cy="896382"/>
            <a:chOff x="5819450" y="906125"/>
            <a:chExt cx="3039900" cy="1012175"/>
          </a:xfrm>
        </p:grpSpPr>
        <p:sp>
          <p:nvSpPr>
            <p:cNvPr id="777" name="Google Shape;777;p38"/>
            <p:cNvSpPr/>
            <p:nvPr/>
          </p:nvSpPr>
          <p:spPr>
            <a:xfrm>
              <a:off x="5819450" y="930400"/>
              <a:ext cx="3039900" cy="9879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Output_size = inputSize -(KernelSize - 1)</a:t>
              </a:r>
              <a:endParaRPr sz="1200"/>
            </a:p>
          </p:txBody>
        </p:sp>
        <p:sp>
          <p:nvSpPr>
            <p:cNvPr id="778" name="Google Shape;778;p38"/>
            <p:cNvSpPr txBox="1"/>
            <p:nvPr/>
          </p:nvSpPr>
          <p:spPr>
            <a:xfrm>
              <a:off x="5964625" y="906125"/>
              <a:ext cx="2797200" cy="6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The image shrinks according to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784" name="Google Shape;784;p39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791" name="Google Shape;791;p40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798" name="Google Shape;798;p41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41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0" name="Google Shape;8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1" name="Google Shape;801;p41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802" name="Google Shape;802;p41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1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Kernels are learnt and initialized randomly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during training the CNN learns spatial features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>
            <a:off x="2543693" y="2984206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5"/>
          <p:cNvGrpSpPr/>
          <p:nvPr/>
        </p:nvGrpSpPr>
        <p:grpSpPr>
          <a:xfrm>
            <a:off x="666600" y="2900175"/>
            <a:ext cx="1877100" cy="1348650"/>
            <a:chOff x="-225575" y="482900"/>
            <a:chExt cx="1877100" cy="1348650"/>
          </a:xfrm>
        </p:grpSpPr>
        <p:sp>
          <p:nvSpPr>
            <p:cNvPr id="99" name="Google Shape;99;p15"/>
            <p:cNvSpPr/>
            <p:nvPr/>
          </p:nvSpPr>
          <p:spPr>
            <a:xfrm rot="10800000">
              <a:off x="-225575" y="112535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15"/>
          <p:cNvGrpSpPr/>
          <p:nvPr/>
        </p:nvGrpSpPr>
        <p:grpSpPr>
          <a:xfrm flipH="1">
            <a:off x="7474325" y="323375"/>
            <a:ext cx="1159500" cy="1132500"/>
            <a:chOff x="492025" y="482900"/>
            <a:chExt cx="1159500" cy="1132500"/>
          </a:xfrm>
        </p:grpSpPr>
        <p:sp>
          <p:nvSpPr>
            <p:cNvPr id="105" name="Google Shape;105;p1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5"/>
          <p:cNvSpPr txBox="1"/>
          <p:nvPr/>
        </p:nvSpPr>
        <p:spPr>
          <a:xfrm>
            <a:off x="699525" y="1503875"/>
            <a:ext cx="412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How do Humans see?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809" name="Google Shape;809;p42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42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1" name="Google Shape;81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3" name="Google Shape;813;p42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814" name="Google Shape;814;p42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2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Kernels are learnt and initialized randomly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during training</a:t>
              </a:r>
              <a:r>
                <a:rPr lang="en-GB" sz="1200">
                  <a:solidFill>
                    <a:schemeClr val="lt1"/>
                  </a:solidFill>
                </a:rPr>
                <a:t> the CNN learns spatial features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sp>
        <p:nvSpPr>
          <p:cNvPr id="816" name="Google Shape;816;p42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822" name="Google Shape;822;p43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43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4" name="Google Shape;82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6" name="Google Shape;826;p43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827" name="Google Shape;827;p43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3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Kernels are learnt and initialized randomly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during training the CNN learns spatial features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cxnSp>
        <p:nvCxnSpPr>
          <p:cNvPr id="829" name="Google Shape;829;p43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0" name="Google Shape;830;p43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836" name="Google Shape;836;p44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44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8" name="Google Shape;8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0" name="Google Shape;840;p44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841" name="Google Shape;841;p44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4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Kernels are learnt and initialized randomly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during training the CNN learns spatial features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pic>
        <p:nvPicPr>
          <p:cNvPr id="843" name="Google Shape;84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425" y="3700546"/>
            <a:ext cx="1350275" cy="715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4" name="Google Shape;844;p44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5" name="Google Shape;845;p44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  <p:sp>
        <p:nvSpPr>
          <p:cNvPr id="846" name="Google Shape;846;p44"/>
          <p:cNvSpPr txBox="1"/>
          <p:nvPr/>
        </p:nvSpPr>
        <p:spPr>
          <a:xfrm>
            <a:off x="7125025" y="2991900"/>
            <a:ext cx="184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Locally connected</a:t>
            </a:r>
            <a:endParaRPr b="1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shared weights</a:t>
            </a:r>
            <a:endParaRPr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5"/>
          <p:cNvSpPr/>
          <p:nvPr/>
        </p:nvSpPr>
        <p:spPr>
          <a:xfrm>
            <a:off x="3350400" y="3906250"/>
            <a:ext cx="2443200" cy="103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Convolutional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53" name="Google Shape;8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45"/>
          <p:cNvSpPr txBox="1"/>
          <p:nvPr/>
        </p:nvSpPr>
        <p:spPr>
          <a:xfrm>
            <a:off x="211100" y="15187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5" name="Google Shape;855;p45"/>
          <p:cNvGrpSpPr/>
          <p:nvPr/>
        </p:nvGrpSpPr>
        <p:grpSpPr>
          <a:xfrm>
            <a:off x="421316" y="1188786"/>
            <a:ext cx="3048516" cy="2401537"/>
            <a:chOff x="3430291" y="1634686"/>
            <a:chExt cx="3048516" cy="2401537"/>
          </a:xfrm>
        </p:grpSpPr>
        <p:grpSp>
          <p:nvGrpSpPr>
            <p:cNvPr id="856" name="Google Shape;856;p45"/>
            <p:cNvGrpSpPr/>
            <p:nvPr/>
          </p:nvGrpSpPr>
          <p:grpSpPr>
            <a:xfrm>
              <a:off x="3890296" y="1634686"/>
              <a:ext cx="2588511" cy="2401537"/>
              <a:chOff x="4754950" y="1923350"/>
              <a:chExt cx="537850" cy="499000"/>
            </a:xfrm>
          </p:grpSpPr>
          <p:sp>
            <p:nvSpPr>
              <p:cNvPr id="857" name="Google Shape;857;p45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45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45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45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45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45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63" name="Google Shape;863;p45"/>
              <p:cNvCxnSpPr>
                <a:stCxn id="857" idx="6"/>
                <a:endCxn id="860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4" name="Google Shape;864;p45"/>
              <p:cNvCxnSpPr>
                <a:stCxn id="858" idx="6"/>
                <a:endCxn id="860" idx="2"/>
              </p:cNvCxnSpPr>
              <p:nvPr/>
            </p:nvCxnSpPr>
            <p:spPr>
              <a:xfrm flipH="1" rot="10800000">
                <a:off x="489085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5" name="Google Shape;865;p45"/>
              <p:cNvCxnSpPr>
                <a:stCxn id="859" idx="6"/>
                <a:endCxn id="861" idx="2"/>
              </p:cNvCxnSpPr>
              <p:nvPr/>
            </p:nvCxnSpPr>
            <p:spPr>
              <a:xfrm flipH="1" rot="10800000">
                <a:off x="4890850" y="22515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6" name="Google Shape;866;p45"/>
              <p:cNvCxnSpPr>
                <a:stCxn id="861" idx="2"/>
                <a:endCxn id="858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7" name="Google Shape;867;p45"/>
              <p:cNvCxnSpPr>
                <a:stCxn id="861" idx="6"/>
                <a:endCxn id="862" idx="2"/>
              </p:cNvCxnSpPr>
              <p:nvPr/>
            </p:nvCxnSpPr>
            <p:spPr>
              <a:xfrm flipH="1" rot="10800000">
                <a:off x="5091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8" name="Google Shape;868;p45"/>
              <p:cNvCxnSpPr>
                <a:stCxn id="862" idx="2"/>
                <a:endCxn id="860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869" name="Google Shape;869;p45"/>
            <p:cNvCxnSpPr>
              <a:stCxn id="859" idx="6"/>
              <a:endCxn id="860" idx="2"/>
            </p:cNvCxnSpPr>
            <p:nvPr/>
          </p:nvCxnSpPr>
          <p:spPr>
            <a:xfrm flipH="1" rot="10800000">
              <a:off x="4544342" y="2457000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0" name="Google Shape;870;p45"/>
            <p:cNvCxnSpPr>
              <a:stCxn id="857" idx="6"/>
              <a:endCxn id="861" idx="2"/>
            </p:cNvCxnSpPr>
            <p:nvPr/>
          </p:nvCxnSpPr>
          <p:spPr>
            <a:xfrm>
              <a:off x="4544342" y="1961709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871" name="Google Shape;871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5875" y="2776475"/>
              <a:ext cx="282350" cy="18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2" name="Google Shape;872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9413" y="3670338"/>
              <a:ext cx="282350" cy="1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873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01138" y="1913175"/>
              <a:ext cx="207930" cy="1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4" name="Google Shape;874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30291" y="1844400"/>
              <a:ext cx="282350" cy="1882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5" name="Google Shape;875;p45"/>
          <p:cNvSpPr txBox="1"/>
          <p:nvPr/>
        </p:nvSpPr>
        <p:spPr>
          <a:xfrm>
            <a:off x="3513150" y="3943588"/>
            <a:ext cx="2197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CNNs actually look a lot like normal Dense Neural Networks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Interpretation: </a:t>
            </a:r>
            <a:r>
              <a:rPr lang="en-GB" sz="1100"/>
              <a:t>Every node is a kernel</a:t>
            </a:r>
            <a:endParaRPr sz="1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6"/>
          <p:cNvSpPr/>
          <p:nvPr/>
        </p:nvSpPr>
        <p:spPr>
          <a:xfrm>
            <a:off x="3350400" y="3906250"/>
            <a:ext cx="2443200" cy="103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Convolutional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82" name="Google Shape;8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46"/>
          <p:cNvSpPr txBox="1"/>
          <p:nvPr/>
        </p:nvSpPr>
        <p:spPr>
          <a:xfrm>
            <a:off x="211100" y="15187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4" name="Google Shape;884;p46"/>
          <p:cNvGrpSpPr/>
          <p:nvPr/>
        </p:nvGrpSpPr>
        <p:grpSpPr>
          <a:xfrm>
            <a:off x="421316" y="1188786"/>
            <a:ext cx="3048516" cy="2401537"/>
            <a:chOff x="3430291" y="1634686"/>
            <a:chExt cx="3048516" cy="2401537"/>
          </a:xfrm>
        </p:grpSpPr>
        <p:grpSp>
          <p:nvGrpSpPr>
            <p:cNvPr id="885" name="Google Shape;885;p46"/>
            <p:cNvGrpSpPr/>
            <p:nvPr/>
          </p:nvGrpSpPr>
          <p:grpSpPr>
            <a:xfrm>
              <a:off x="3890296" y="1634686"/>
              <a:ext cx="2588511" cy="2401537"/>
              <a:chOff x="4754950" y="1923350"/>
              <a:chExt cx="537850" cy="499000"/>
            </a:xfrm>
          </p:grpSpPr>
          <p:sp>
            <p:nvSpPr>
              <p:cNvPr id="886" name="Google Shape;886;p46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46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46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46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46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46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92" name="Google Shape;892;p46"/>
              <p:cNvCxnSpPr>
                <a:stCxn id="886" idx="6"/>
                <a:endCxn id="889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3" name="Google Shape;893;p46"/>
              <p:cNvCxnSpPr>
                <a:stCxn id="887" idx="6"/>
                <a:endCxn id="889" idx="2"/>
              </p:cNvCxnSpPr>
              <p:nvPr/>
            </p:nvCxnSpPr>
            <p:spPr>
              <a:xfrm flipH="1" rot="10800000">
                <a:off x="489085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4" name="Google Shape;894;p46"/>
              <p:cNvCxnSpPr>
                <a:stCxn id="888" idx="6"/>
                <a:endCxn id="890" idx="2"/>
              </p:cNvCxnSpPr>
              <p:nvPr/>
            </p:nvCxnSpPr>
            <p:spPr>
              <a:xfrm flipH="1" rot="10800000">
                <a:off x="4890850" y="22515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5" name="Google Shape;895;p46"/>
              <p:cNvCxnSpPr>
                <a:stCxn id="890" idx="2"/>
                <a:endCxn id="887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6" name="Google Shape;896;p46"/>
              <p:cNvCxnSpPr>
                <a:stCxn id="890" idx="6"/>
                <a:endCxn id="891" idx="2"/>
              </p:cNvCxnSpPr>
              <p:nvPr/>
            </p:nvCxnSpPr>
            <p:spPr>
              <a:xfrm flipH="1" rot="10800000">
                <a:off x="5091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7" name="Google Shape;897;p46"/>
              <p:cNvCxnSpPr>
                <a:stCxn id="891" idx="2"/>
                <a:endCxn id="889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898" name="Google Shape;898;p46"/>
            <p:cNvCxnSpPr>
              <a:stCxn id="888" idx="6"/>
              <a:endCxn id="889" idx="2"/>
            </p:cNvCxnSpPr>
            <p:nvPr/>
          </p:nvCxnSpPr>
          <p:spPr>
            <a:xfrm flipH="1" rot="10800000">
              <a:off x="4544342" y="2457000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9" name="Google Shape;899;p46"/>
            <p:cNvCxnSpPr>
              <a:stCxn id="886" idx="6"/>
              <a:endCxn id="890" idx="2"/>
            </p:cNvCxnSpPr>
            <p:nvPr/>
          </p:nvCxnSpPr>
          <p:spPr>
            <a:xfrm>
              <a:off x="4544342" y="1961709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900" name="Google Shape;900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5875" y="2776475"/>
              <a:ext cx="282350" cy="18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1" name="Google Shape;901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9413" y="3670338"/>
              <a:ext cx="282350" cy="1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2" name="Google Shape;902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01138" y="1913175"/>
              <a:ext cx="207930" cy="1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3" name="Google Shape;903;p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30291" y="1844400"/>
              <a:ext cx="282350" cy="1882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4" name="Google Shape;904;p46"/>
          <p:cNvSpPr txBox="1"/>
          <p:nvPr/>
        </p:nvSpPr>
        <p:spPr>
          <a:xfrm>
            <a:off x="3513150" y="3943588"/>
            <a:ext cx="2197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CNNs actually look a lot like normal Dense Neural Networks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Interpretation: </a:t>
            </a:r>
            <a:r>
              <a:rPr lang="en-GB" sz="1100"/>
              <a:t>Every node is a kernel</a:t>
            </a:r>
            <a:endParaRPr sz="1100"/>
          </a:p>
        </p:txBody>
      </p:sp>
      <p:grpSp>
        <p:nvGrpSpPr>
          <p:cNvPr id="905" name="Google Shape;905;p46"/>
          <p:cNvGrpSpPr/>
          <p:nvPr/>
        </p:nvGrpSpPr>
        <p:grpSpPr>
          <a:xfrm>
            <a:off x="567701" y="3906265"/>
            <a:ext cx="2693580" cy="1031416"/>
            <a:chOff x="5906339" y="906125"/>
            <a:chExt cx="2855486" cy="1405774"/>
          </a:xfrm>
        </p:grpSpPr>
        <p:sp>
          <p:nvSpPr>
            <p:cNvPr id="906" name="Google Shape;906;p46"/>
            <p:cNvSpPr/>
            <p:nvPr/>
          </p:nvSpPr>
          <p:spPr>
            <a:xfrm>
              <a:off x="5906339" y="930399"/>
              <a:ext cx="27516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907" name="Google Shape;907;p46"/>
            <p:cNvSpPr txBox="1"/>
            <p:nvPr/>
          </p:nvSpPr>
          <p:spPr>
            <a:xfrm>
              <a:off x="5964625" y="906125"/>
              <a:ext cx="2797200" cy="12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See the nodes as moving across the image!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We say these are </a:t>
              </a:r>
              <a:r>
                <a:rPr b="1" lang="en-GB" sz="1200"/>
                <a:t>shared weights</a:t>
              </a:r>
              <a:endParaRPr b="1" sz="1200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4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Convolutional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913" name="Google Shape;9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47"/>
          <p:cNvSpPr txBox="1"/>
          <p:nvPr/>
        </p:nvSpPr>
        <p:spPr>
          <a:xfrm>
            <a:off x="211100" y="15187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5" name="Google Shape;915;p47"/>
          <p:cNvGrpSpPr/>
          <p:nvPr/>
        </p:nvGrpSpPr>
        <p:grpSpPr>
          <a:xfrm>
            <a:off x="421316" y="1188786"/>
            <a:ext cx="3048516" cy="2401537"/>
            <a:chOff x="3430291" y="1634686"/>
            <a:chExt cx="3048516" cy="2401537"/>
          </a:xfrm>
        </p:grpSpPr>
        <p:grpSp>
          <p:nvGrpSpPr>
            <p:cNvPr id="916" name="Google Shape;916;p47"/>
            <p:cNvGrpSpPr/>
            <p:nvPr/>
          </p:nvGrpSpPr>
          <p:grpSpPr>
            <a:xfrm>
              <a:off x="3890296" y="1634686"/>
              <a:ext cx="2588511" cy="2401537"/>
              <a:chOff x="4754950" y="1923350"/>
              <a:chExt cx="537850" cy="499000"/>
            </a:xfrm>
          </p:grpSpPr>
          <p:sp>
            <p:nvSpPr>
              <p:cNvPr id="917" name="Google Shape;917;p47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47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47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47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47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47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23" name="Google Shape;923;p47"/>
              <p:cNvCxnSpPr>
                <a:stCxn id="917" idx="6"/>
                <a:endCxn id="920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4" name="Google Shape;924;p47"/>
              <p:cNvCxnSpPr>
                <a:stCxn id="918" idx="6"/>
                <a:endCxn id="920" idx="2"/>
              </p:cNvCxnSpPr>
              <p:nvPr/>
            </p:nvCxnSpPr>
            <p:spPr>
              <a:xfrm flipH="1" rot="10800000">
                <a:off x="489085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5" name="Google Shape;925;p47"/>
              <p:cNvCxnSpPr>
                <a:stCxn id="919" idx="6"/>
                <a:endCxn id="921" idx="2"/>
              </p:cNvCxnSpPr>
              <p:nvPr/>
            </p:nvCxnSpPr>
            <p:spPr>
              <a:xfrm flipH="1" rot="10800000">
                <a:off x="4890850" y="22515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6" name="Google Shape;926;p47"/>
              <p:cNvCxnSpPr>
                <a:stCxn id="921" idx="2"/>
                <a:endCxn id="918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7" name="Google Shape;927;p47"/>
              <p:cNvCxnSpPr>
                <a:stCxn id="921" idx="6"/>
                <a:endCxn id="922" idx="2"/>
              </p:cNvCxnSpPr>
              <p:nvPr/>
            </p:nvCxnSpPr>
            <p:spPr>
              <a:xfrm flipH="1" rot="10800000">
                <a:off x="5091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8" name="Google Shape;928;p47"/>
              <p:cNvCxnSpPr>
                <a:stCxn id="922" idx="2"/>
                <a:endCxn id="920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929" name="Google Shape;929;p47"/>
            <p:cNvCxnSpPr>
              <a:stCxn id="919" idx="6"/>
              <a:endCxn id="920" idx="2"/>
            </p:cNvCxnSpPr>
            <p:nvPr/>
          </p:nvCxnSpPr>
          <p:spPr>
            <a:xfrm flipH="1" rot="10800000">
              <a:off x="4544342" y="2457000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0" name="Google Shape;930;p47"/>
            <p:cNvCxnSpPr>
              <a:stCxn id="917" idx="6"/>
              <a:endCxn id="921" idx="2"/>
            </p:cNvCxnSpPr>
            <p:nvPr/>
          </p:nvCxnSpPr>
          <p:spPr>
            <a:xfrm>
              <a:off x="4544342" y="1961709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931" name="Google Shape;931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5875" y="2776475"/>
              <a:ext cx="282350" cy="18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2" name="Google Shape;932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9413" y="3670338"/>
              <a:ext cx="282350" cy="1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3" name="Google Shape;933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01138" y="1913175"/>
              <a:ext cx="207930" cy="1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4" name="Google Shape;934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30291" y="1844400"/>
              <a:ext cx="282350" cy="1882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5" name="Google Shape;935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7553" y="1315021"/>
            <a:ext cx="1013930" cy="55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72793" y="1306702"/>
            <a:ext cx="1013930" cy="5375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7" name="Google Shape;937;p47"/>
          <p:cNvCxnSpPr/>
          <p:nvPr/>
        </p:nvCxnSpPr>
        <p:spPr>
          <a:xfrm>
            <a:off x="6177695" y="1575483"/>
            <a:ext cx="5250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8" name="Google Shape;938;p47"/>
          <p:cNvSpPr txBox="1"/>
          <p:nvPr/>
        </p:nvSpPr>
        <p:spPr>
          <a:xfrm>
            <a:off x="4722513" y="834770"/>
            <a:ext cx="125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A9145E"/>
                </a:solidFill>
              </a:rPr>
              <a:t>Fully connected</a:t>
            </a:r>
            <a:endParaRPr b="1" sz="1100">
              <a:solidFill>
                <a:srgbClr val="A9145E"/>
              </a:solidFill>
            </a:endParaRPr>
          </a:p>
        </p:txBody>
      </p:sp>
      <p:sp>
        <p:nvSpPr>
          <p:cNvPr id="939" name="Google Shape;939;p47"/>
          <p:cNvSpPr txBox="1"/>
          <p:nvPr/>
        </p:nvSpPr>
        <p:spPr>
          <a:xfrm>
            <a:off x="6724685" y="774575"/>
            <a:ext cx="197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A9145E"/>
                </a:solidFill>
              </a:rPr>
              <a:t>Locally connected</a:t>
            </a:r>
            <a:endParaRPr b="1" sz="11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A9145E"/>
                </a:solidFill>
              </a:rPr>
              <a:t>shared weights</a:t>
            </a:r>
            <a:endParaRPr b="1" sz="1100">
              <a:solidFill>
                <a:srgbClr val="A9145E"/>
              </a:solidFill>
            </a:endParaRPr>
          </a:p>
        </p:txBody>
      </p:sp>
      <p:sp>
        <p:nvSpPr>
          <p:cNvPr id="940" name="Google Shape;940;p47"/>
          <p:cNvSpPr/>
          <p:nvPr/>
        </p:nvSpPr>
        <p:spPr>
          <a:xfrm>
            <a:off x="3350400" y="3906250"/>
            <a:ext cx="2443200" cy="103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7"/>
          <p:cNvSpPr txBox="1"/>
          <p:nvPr/>
        </p:nvSpPr>
        <p:spPr>
          <a:xfrm>
            <a:off x="3513150" y="3943588"/>
            <a:ext cx="2197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CNNs actually look a lot like normal Dense Neural Networks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Interpretation: </a:t>
            </a:r>
            <a:r>
              <a:rPr lang="en-GB" sz="1100"/>
              <a:t>Every node is a kernel</a:t>
            </a:r>
            <a:endParaRPr sz="1100"/>
          </a:p>
        </p:txBody>
      </p:sp>
      <p:grpSp>
        <p:nvGrpSpPr>
          <p:cNvPr id="942" name="Google Shape;942;p47"/>
          <p:cNvGrpSpPr/>
          <p:nvPr/>
        </p:nvGrpSpPr>
        <p:grpSpPr>
          <a:xfrm>
            <a:off x="567701" y="3906265"/>
            <a:ext cx="2693580" cy="1031416"/>
            <a:chOff x="5906339" y="906125"/>
            <a:chExt cx="2855486" cy="1405774"/>
          </a:xfrm>
        </p:grpSpPr>
        <p:sp>
          <p:nvSpPr>
            <p:cNvPr id="943" name="Google Shape;943;p47"/>
            <p:cNvSpPr/>
            <p:nvPr/>
          </p:nvSpPr>
          <p:spPr>
            <a:xfrm>
              <a:off x="5906339" y="930399"/>
              <a:ext cx="27516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944" name="Google Shape;944;p47"/>
            <p:cNvSpPr txBox="1"/>
            <p:nvPr/>
          </p:nvSpPr>
          <p:spPr>
            <a:xfrm>
              <a:off x="5964625" y="906125"/>
              <a:ext cx="2797200" cy="12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See the nodes as moving across the image!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We say these are </a:t>
              </a:r>
              <a:r>
                <a:rPr b="1" lang="en-GB" sz="1200"/>
                <a:t>shared weights</a:t>
              </a:r>
              <a:endParaRPr b="1" sz="1200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Convolutional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950" name="Google Shape;9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48"/>
          <p:cNvSpPr txBox="1"/>
          <p:nvPr/>
        </p:nvSpPr>
        <p:spPr>
          <a:xfrm>
            <a:off x="211100" y="15187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2" name="Google Shape;952;p48"/>
          <p:cNvGrpSpPr/>
          <p:nvPr/>
        </p:nvGrpSpPr>
        <p:grpSpPr>
          <a:xfrm>
            <a:off x="421316" y="1188786"/>
            <a:ext cx="3048516" cy="2401537"/>
            <a:chOff x="3430291" y="1634686"/>
            <a:chExt cx="3048516" cy="2401537"/>
          </a:xfrm>
        </p:grpSpPr>
        <p:grpSp>
          <p:nvGrpSpPr>
            <p:cNvPr id="953" name="Google Shape;953;p48"/>
            <p:cNvGrpSpPr/>
            <p:nvPr/>
          </p:nvGrpSpPr>
          <p:grpSpPr>
            <a:xfrm>
              <a:off x="3890296" y="1634686"/>
              <a:ext cx="2588511" cy="2401537"/>
              <a:chOff x="4754950" y="1923350"/>
              <a:chExt cx="537850" cy="499000"/>
            </a:xfrm>
          </p:grpSpPr>
          <p:sp>
            <p:nvSpPr>
              <p:cNvPr id="954" name="Google Shape;954;p48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48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48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48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48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48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60" name="Google Shape;960;p48"/>
              <p:cNvCxnSpPr>
                <a:stCxn id="954" idx="6"/>
                <a:endCxn id="957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1" name="Google Shape;961;p48"/>
              <p:cNvCxnSpPr>
                <a:stCxn id="955" idx="6"/>
                <a:endCxn id="957" idx="2"/>
              </p:cNvCxnSpPr>
              <p:nvPr/>
            </p:nvCxnSpPr>
            <p:spPr>
              <a:xfrm flipH="1" rot="10800000">
                <a:off x="489085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2" name="Google Shape;962;p48"/>
              <p:cNvCxnSpPr>
                <a:stCxn id="956" idx="6"/>
                <a:endCxn id="958" idx="2"/>
              </p:cNvCxnSpPr>
              <p:nvPr/>
            </p:nvCxnSpPr>
            <p:spPr>
              <a:xfrm flipH="1" rot="10800000">
                <a:off x="4890850" y="22515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3" name="Google Shape;963;p48"/>
              <p:cNvCxnSpPr>
                <a:stCxn id="958" idx="2"/>
                <a:endCxn id="955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4" name="Google Shape;964;p48"/>
              <p:cNvCxnSpPr>
                <a:stCxn id="958" idx="6"/>
                <a:endCxn id="959" idx="2"/>
              </p:cNvCxnSpPr>
              <p:nvPr/>
            </p:nvCxnSpPr>
            <p:spPr>
              <a:xfrm flipH="1" rot="10800000">
                <a:off x="5091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5" name="Google Shape;965;p48"/>
              <p:cNvCxnSpPr>
                <a:stCxn id="959" idx="2"/>
                <a:endCxn id="957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966" name="Google Shape;966;p48"/>
            <p:cNvCxnSpPr>
              <a:stCxn id="956" idx="6"/>
              <a:endCxn id="957" idx="2"/>
            </p:cNvCxnSpPr>
            <p:nvPr/>
          </p:nvCxnSpPr>
          <p:spPr>
            <a:xfrm flipH="1" rot="10800000">
              <a:off x="4544342" y="2457000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7" name="Google Shape;967;p48"/>
            <p:cNvCxnSpPr>
              <a:stCxn id="954" idx="6"/>
              <a:endCxn id="958" idx="2"/>
            </p:cNvCxnSpPr>
            <p:nvPr/>
          </p:nvCxnSpPr>
          <p:spPr>
            <a:xfrm>
              <a:off x="4544342" y="1961709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968" name="Google Shape;968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5875" y="2776475"/>
              <a:ext cx="282350" cy="18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9413" y="3670338"/>
              <a:ext cx="282350" cy="1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01138" y="1913175"/>
              <a:ext cx="207930" cy="1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4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30291" y="1844400"/>
              <a:ext cx="282350" cy="1882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2" name="Google Shape;972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7553" y="1315021"/>
            <a:ext cx="1013930" cy="55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72793" y="1306702"/>
            <a:ext cx="1013930" cy="5375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4" name="Google Shape;974;p48"/>
          <p:cNvCxnSpPr/>
          <p:nvPr/>
        </p:nvCxnSpPr>
        <p:spPr>
          <a:xfrm>
            <a:off x="6177695" y="1575483"/>
            <a:ext cx="5250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5" name="Google Shape;975;p48"/>
          <p:cNvSpPr txBox="1"/>
          <p:nvPr/>
        </p:nvSpPr>
        <p:spPr>
          <a:xfrm>
            <a:off x="4722513" y="834770"/>
            <a:ext cx="125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A9145E"/>
                </a:solidFill>
              </a:rPr>
              <a:t>Fully connected</a:t>
            </a:r>
            <a:endParaRPr b="1" sz="1100">
              <a:solidFill>
                <a:srgbClr val="A9145E"/>
              </a:solidFill>
            </a:endParaRPr>
          </a:p>
        </p:txBody>
      </p:sp>
      <p:sp>
        <p:nvSpPr>
          <p:cNvPr id="976" name="Google Shape;976;p48"/>
          <p:cNvSpPr txBox="1"/>
          <p:nvPr/>
        </p:nvSpPr>
        <p:spPr>
          <a:xfrm>
            <a:off x="6724685" y="774575"/>
            <a:ext cx="197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A9145E"/>
                </a:solidFill>
              </a:rPr>
              <a:t>Locally connected</a:t>
            </a:r>
            <a:endParaRPr b="1" sz="11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A9145E"/>
                </a:solidFill>
              </a:rPr>
              <a:t>shared weights</a:t>
            </a:r>
            <a:endParaRPr b="1" sz="1100">
              <a:solidFill>
                <a:srgbClr val="A9145E"/>
              </a:solidFill>
            </a:endParaRPr>
          </a:p>
        </p:txBody>
      </p:sp>
      <p:pic>
        <p:nvPicPr>
          <p:cNvPr id="977" name="Google Shape;977;p48"/>
          <p:cNvPicPr preferRelativeResize="0"/>
          <p:nvPr/>
        </p:nvPicPr>
        <p:blipFill rotWithShape="1">
          <a:blip r:embed="rId10">
            <a:alphaModFix/>
          </a:blip>
          <a:srcRect b="55068" l="41582" r="45331" t="22944"/>
          <a:stretch/>
        </p:blipFill>
        <p:spPr>
          <a:xfrm>
            <a:off x="6804350" y="2161148"/>
            <a:ext cx="1130449" cy="882901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48"/>
          <p:cNvSpPr/>
          <p:nvPr/>
        </p:nvSpPr>
        <p:spPr>
          <a:xfrm>
            <a:off x="3350400" y="3906250"/>
            <a:ext cx="2443200" cy="103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48"/>
          <p:cNvSpPr txBox="1"/>
          <p:nvPr/>
        </p:nvSpPr>
        <p:spPr>
          <a:xfrm>
            <a:off x="3513150" y="3943588"/>
            <a:ext cx="2197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CNNs actually look a lot like normal Dense Neural Networks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Interpretation: </a:t>
            </a:r>
            <a:r>
              <a:rPr lang="en-GB" sz="1100"/>
              <a:t>Every node is a kernel</a:t>
            </a:r>
            <a:endParaRPr sz="1100"/>
          </a:p>
        </p:txBody>
      </p:sp>
      <p:grpSp>
        <p:nvGrpSpPr>
          <p:cNvPr id="980" name="Google Shape;980;p48"/>
          <p:cNvGrpSpPr/>
          <p:nvPr/>
        </p:nvGrpSpPr>
        <p:grpSpPr>
          <a:xfrm>
            <a:off x="567701" y="3906265"/>
            <a:ext cx="2693580" cy="1031416"/>
            <a:chOff x="5906339" y="906125"/>
            <a:chExt cx="2855486" cy="1405774"/>
          </a:xfrm>
        </p:grpSpPr>
        <p:sp>
          <p:nvSpPr>
            <p:cNvPr id="981" name="Google Shape;981;p48"/>
            <p:cNvSpPr/>
            <p:nvPr/>
          </p:nvSpPr>
          <p:spPr>
            <a:xfrm>
              <a:off x="5906339" y="930399"/>
              <a:ext cx="27516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982" name="Google Shape;982;p48"/>
            <p:cNvSpPr txBox="1"/>
            <p:nvPr/>
          </p:nvSpPr>
          <p:spPr>
            <a:xfrm>
              <a:off x="5964625" y="906125"/>
              <a:ext cx="2797200" cy="12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See the nodes as moving across the image!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We say these are </a:t>
              </a:r>
              <a:r>
                <a:rPr b="1" lang="en-GB" sz="1200"/>
                <a:t>shared weights</a:t>
              </a:r>
              <a:endParaRPr b="1" sz="1200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50" y="1477275"/>
            <a:ext cx="4364040" cy="194223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4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Pooling and dilated convolutions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989" name="Google Shape;9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598" y="2982523"/>
            <a:ext cx="926300" cy="2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9"/>
          <p:cNvSpPr/>
          <p:nvPr/>
        </p:nvSpPr>
        <p:spPr>
          <a:xfrm>
            <a:off x="91763" y="4076475"/>
            <a:ext cx="5799000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/>
        </p:nvSpPr>
        <p:spPr>
          <a:xfrm>
            <a:off x="140238" y="4076475"/>
            <a:ext cx="601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could discard information gradually by max pooling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Keep the strongest signal, works better than average pooling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Nowadays, we use a bigger stride for dimensionality reduction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50" y="1477275"/>
            <a:ext cx="4364040" cy="1942237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5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Pooling and dilated convolutions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998" name="Google Shape;99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598" y="2982523"/>
            <a:ext cx="926300" cy="2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3296" y="1205209"/>
            <a:ext cx="2668350" cy="25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50"/>
          <p:cNvSpPr/>
          <p:nvPr/>
        </p:nvSpPr>
        <p:spPr>
          <a:xfrm>
            <a:off x="91763" y="4076475"/>
            <a:ext cx="5799000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0"/>
          <p:cNvSpPr txBox="1"/>
          <p:nvPr/>
        </p:nvSpPr>
        <p:spPr>
          <a:xfrm>
            <a:off x="140238" y="4076475"/>
            <a:ext cx="601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could discard information gradually by max pooling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Keep the strongest signal, works better than average pooling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Nowadays, we use a bigger stride for dimensionality reduction</a:t>
            </a:r>
            <a:endParaRPr/>
          </a:p>
        </p:txBody>
      </p:sp>
      <p:grpSp>
        <p:nvGrpSpPr>
          <p:cNvPr id="1002" name="Google Shape;1002;p50"/>
          <p:cNvGrpSpPr/>
          <p:nvPr/>
        </p:nvGrpSpPr>
        <p:grpSpPr>
          <a:xfrm>
            <a:off x="5993288" y="4076434"/>
            <a:ext cx="3039900" cy="923504"/>
            <a:chOff x="5819450" y="906125"/>
            <a:chExt cx="3039900" cy="1042800"/>
          </a:xfrm>
        </p:grpSpPr>
        <p:sp>
          <p:nvSpPr>
            <p:cNvPr id="1003" name="Google Shape;1003;p50"/>
            <p:cNvSpPr/>
            <p:nvPr/>
          </p:nvSpPr>
          <p:spPr>
            <a:xfrm>
              <a:off x="5819450" y="930400"/>
              <a:ext cx="3039900" cy="9879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004" name="Google Shape;1004;p50"/>
            <p:cNvSpPr txBox="1"/>
            <p:nvPr/>
          </p:nvSpPr>
          <p:spPr>
            <a:xfrm>
              <a:off x="5964625" y="906125"/>
              <a:ext cx="2797200" cy="10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Dilated convolutions can be used if you expect your images to have information which are spatially far from each other</a:t>
              </a:r>
              <a:endParaRPr sz="1200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1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CNN Cases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010" name="Google Shape;1010;p51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011" name="Google Shape;1011;p51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012" name="Google Shape;1012;p51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1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1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1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1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" name="Google Shape;1017;p51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018" name="Google Shape;1018;p51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1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1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21" name="Google Shape;10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51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Mammalian Visual System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19" name="Google Shape;119;p1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325" y="2646500"/>
            <a:ext cx="2001399" cy="22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AlexNet (2012)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028" name="Google Shape;10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13" y="852950"/>
            <a:ext cx="7536126" cy="2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AlexNet (2012)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035" name="Google Shape;1035;p53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3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 become smaller and number of filters increases as we go deeper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 layers with dropout and ReLU activations trained for 6 days on 2 GPUs</a:t>
            </a:r>
            <a:endParaRPr/>
          </a:p>
        </p:txBody>
      </p:sp>
      <p:pic>
        <p:nvPicPr>
          <p:cNvPr id="1037" name="Google Shape;10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13" y="852950"/>
            <a:ext cx="7536126" cy="2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150" y="44565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5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55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Transfer Learning</a:t>
            </a:r>
            <a:endParaRPr b="1" sz="2600">
              <a:solidFill>
                <a:srgbClr val="A9145E"/>
              </a:solidFill>
            </a:endParaRPr>
          </a:p>
        </p:txBody>
      </p:sp>
      <p:sp>
        <p:nvSpPr>
          <p:cNvPr id="1051" name="Google Shape;1051;p55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55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1053" name="Google Shape;105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55"/>
          <p:cNvPicPr preferRelativeResize="0"/>
          <p:nvPr/>
        </p:nvPicPr>
        <p:blipFill rotWithShape="1">
          <a:blip r:embed="rId5">
            <a:alphaModFix/>
          </a:blip>
          <a:srcRect b="32538" l="0" r="0" t="33203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8863" y="509550"/>
            <a:ext cx="4022325" cy="20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150" y="44565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5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56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Transfer Learning</a:t>
            </a:r>
            <a:endParaRPr b="1" sz="2600">
              <a:solidFill>
                <a:srgbClr val="A9145E"/>
              </a:solidFill>
            </a:endParaRPr>
          </a:p>
        </p:txBody>
      </p:sp>
      <p:sp>
        <p:nvSpPr>
          <p:cNvPr id="1063" name="Google Shape;1063;p56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56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1065" name="Google Shape;10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56"/>
          <p:cNvPicPr preferRelativeResize="0"/>
          <p:nvPr/>
        </p:nvPicPr>
        <p:blipFill rotWithShape="1">
          <a:blip r:embed="rId5">
            <a:alphaModFix/>
          </a:blip>
          <a:srcRect b="32538" l="0" r="0" t="33203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8863" y="509550"/>
            <a:ext cx="4022325" cy="20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6657249" y="3048648"/>
            <a:ext cx="1809936" cy="88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7582825" y="3048659"/>
            <a:ext cx="1809936" cy="88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5200" y="2530175"/>
            <a:ext cx="3441297" cy="192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57"/>
          <p:cNvSpPr txBox="1"/>
          <p:nvPr/>
        </p:nvSpPr>
        <p:spPr>
          <a:xfrm>
            <a:off x="-22150" y="20474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D9D9D9"/>
                </a:solidFill>
              </a:rPr>
              <a:t>Thank You</a:t>
            </a:r>
            <a:endParaRPr b="1" sz="3600">
              <a:solidFill>
                <a:srgbClr val="D9D9D9"/>
              </a:solidFill>
            </a:endParaRPr>
          </a:p>
        </p:txBody>
      </p:sp>
      <p:sp>
        <p:nvSpPr>
          <p:cNvPr id="1076" name="Google Shape;1076;p57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D9D9D9"/>
                </a:solidFill>
              </a:rPr>
              <a:t>High Performance Machine Learning Group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077" name="Google Shape;1077;p57"/>
          <p:cNvSpPr txBox="1"/>
          <p:nvPr/>
        </p:nvSpPr>
        <p:spPr>
          <a:xfrm>
            <a:off x="7869025" y="68350"/>
            <a:ext cx="125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C9C9C9"/>
                </a:solidFill>
              </a:rPr>
              <a:t>09/11/2022</a:t>
            </a:r>
            <a:endParaRPr b="1" sz="1100">
              <a:solidFill>
                <a:srgbClr val="C9C9C9"/>
              </a:solidFill>
            </a:endParaRPr>
          </a:p>
        </p:txBody>
      </p:sp>
      <p:grpSp>
        <p:nvGrpSpPr>
          <p:cNvPr id="1078" name="Google Shape;1078;p5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079" name="Google Shape;1079;p5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4" name="Google Shape;1084;p57"/>
          <p:cNvGrpSpPr/>
          <p:nvPr/>
        </p:nvGrpSpPr>
        <p:grpSpPr>
          <a:xfrm>
            <a:off x="7490350" y="1328062"/>
            <a:ext cx="1011300" cy="2723726"/>
            <a:chOff x="3908700" y="350799"/>
            <a:chExt cx="1011300" cy="2723726"/>
          </a:xfrm>
        </p:grpSpPr>
        <p:sp>
          <p:nvSpPr>
            <p:cNvPr id="1085" name="Google Shape;1085;p57"/>
            <p:cNvSpPr/>
            <p:nvPr/>
          </p:nvSpPr>
          <p:spPr>
            <a:xfrm>
              <a:off x="4229701" y="350799"/>
              <a:ext cx="369300" cy="369300"/>
            </a:xfrm>
            <a:prstGeom prst="ellipse">
              <a:avLst/>
            </a:prstGeom>
            <a:noFill/>
            <a:ln cap="flat" cmpd="sng" w="9525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086" name="Google Shape;1086;p57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7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7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9" name="Google Shape;108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5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VGG16 and ResNet (2014, 2015)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095" name="Google Shape;1095;p58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58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VGG16: construct large and deep models (120M params)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Vanishing gradient problem</a:t>
            </a:r>
            <a:endParaRPr/>
          </a:p>
        </p:txBody>
      </p:sp>
      <p:pic>
        <p:nvPicPr>
          <p:cNvPr id="1097" name="Google Shape;10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25" y="1235775"/>
            <a:ext cx="3362575" cy="18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5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VGG16 and ResNet (2014, 2015)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104" name="Google Shape;1104;p59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59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VGG16: construct large and deep models (120M params)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Vanishing gradient problem</a:t>
            </a:r>
            <a:endParaRPr/>
          </a:p>
        </p:txBody>
      </p:sp>
      <p:pic>
        <p:nvPicPr>
          <p:cNvPr id="1106" name="Google Shape;11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25" y="1235775"/>
            <a:ext cx="3362575" cy="18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4450" y="1367850"/>
            <a:ext cx="2860375" cy="16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6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ResNet (2015)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114" name="Google Shape;11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000" y="1218975"/>
            <a:ext cx="2860375" cy="16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60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7" name="Google Shape;111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ResNet (2015)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123" name="Google Shape;1123;p61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1"/>
          <p:cNvSpPr txBox="1"/>
          <p:nvPr/>
        </p:nvSpPr>
        <p:spPr>
          <a:xfrm>
            <a:off x="150100" y="2726725"/>
            <a:ext cx="6241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ResNets: construct large and deep models with skip connections, able to train up to 152 layers (!)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125" name="Google Shape;11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000" y="1218975"/>
            <a:ext cx="2860375" cy="16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61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8" name="Google Shape;112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Mammalian Visual System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32" name="Google Shape;132;p1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43175" y="1127775"/>
            <a:ext cx="2478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325" y="2646500"/>
            <a:ext cx="2001399" cy="22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ResNet (2015)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134" name="Google Shape;1134;p62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2"/>
          <p:cNvSpPr txBox="1"/>
          <p:nvPr/>
        </p:nvSpPr>
        <p:spPr>
          <a:xfrm>
            <a:off x="150100" y="2726725"/>
            <a:ext cx="6241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ResNets: construct large and deep models with skip connections, able to train up to 152 layers (!)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136" name="Google Shape;113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000" y="1218975"/>
            <a:ext cx="2860375" cy="16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62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2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0" name="Google Shape;1140;p62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b="1" lang="en-GB" sz="1200"/>
              <a:t>preserve</a:t>
            </a:r>
            <a:r>
              <a:rPr lang="en-GB" sz="1200"/>
              <a:t> and </a:t>
            </a:r>
            <a:r>
              <a:rPr b="1" lang="en-GB" sz="1200"/>
              <a:t>control</a:t>
            </a:r>
            <a:r>
              <a:rPr lang="en-GB" sz="1200"/>
              <a:t> the flow of information with </a:t>
            </a:r>
            <a:r>
              <a:rPr b="1" lang="en-GB" sz="1200"/>
              <a:t>skip connections</a:t>
            </a:r>
            <a:endParaRPr b="1" sz="1200"/>
          </a:p>
        </p:txBody>
      </p:sp>
      <p:pic>
        <p:nvPicPr>
          <p:cNvPr id="1141" name="Google Shape;114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6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DenseNet</a:t>
            </a:r>
            <a:r>
              <a:rPr b="1" lang="en-GB" sz="2800">
                <a:solidFill>
                  <a:srgbClr val="3C189B"/>
                </a:solidFill>
              </a:rPr>
              <a:t> (2016)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147" name="Google Shape;1147;p63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3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skip connections, able to train up to 152 layers (!)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149" name="Google Shape;11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000" y="1218975"/>
            <a:ext cx="2860375" cy="16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3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63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2" name="Google Shape;1152;p63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b="1" lang="en-GB" sz="1200"/>
              <a:t>preserve</a:t>
            </a:r>
            <a:r>
              <a:rPr lang="en-GB" sz="1200"/>
              <a:t> and </a:t>
            </a:r>
            <a:r>
              <a:rPr b="1" lang="en-GB" sz="1200"/>
              <a:t>control</a:t>
            </a:r>
            <a:r>
              <a:rPr lang="en-GB" sz="1200"/>
              <a:t> the flow of information with </a:t>
            </a:r>
            <a:r>
              <a:rPr b="1" lang="en-GB" sz="1200"/>
              <a:t>skip connections</a:t>
            </a:r>
            <a:endParaRPr b="1" sz="1200"/>
          </a:p>
        </p:txBody>
      </p:sp>
      <p:pic>
        <p:nvPicPr>
          <p:cNvPr id="1153" name="Google Shape;115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550" y="772687"/>
            <a:ext cx="3541650" cy="26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DenseNet (2016)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160" name="Google Shape;1160;p64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4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skip connections, able to train up to 152 layers (!)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162" name="Google Shape;116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000" y="1218975"/>
            <a:ext cx="2860375" cy="16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64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4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5" name="Google Shape;1165;p64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b="1" lang="en-GB" sz="1200"/>
              <a:t>preserve</a:t>
            </a:r>
            <a:r>
              <a:rPr lang="en-GB" sz="1200"/>
              <a:t> and </a:t>
            </a:r>
            <a:r>
              <a:rPr b="1" lang="en-GB" sz="1200"/>
              <a:t>control</a:t>
            </a:r>
            <a:r>
              <a:rPr lang="en-GB" sz="1200"/>
              <a:t> the flow of information with </a:t>
            </a:r>
            <a:r>
              <a:rPr b="1" lang="en-GB" sz="1200"/>
              <a:t>skip connections</a:t>
            </a:r>
            <a:endParaRPr b="1" sz="1200"/>
          </a:p>
        </p:txBody>
      </p:sp>
      <p:pic>
        <p:nvPicPr>
          <p:cNvPr id="1166" name="Google Shape;116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925" y="707850"/>
            <a:ext cx="3982300" cy="27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Mammalian Visual System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46" name="Google Shape;146;p1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43175" y="1127775"/>
            <a:ext cx="2478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The extracted information gets  aggregated and formed into an image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 rotWithShape="1">
          <a:blip r:embed="rId5">
            <a:alphaModFix/>
          </a:blip>
          <a:srcRect b="39039" l="15516" r="20784" t="0"/>
          <a:stretch/>
        </p:blipFill>
        <p:spPr>
          <a:xfrm>
            <a:off x="4136225" y="2419250"/>
            <a:ext cx="3876975" cy="24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Mammalian Visual System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60" name="Google Shape;160;p1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43175" y="1127775"/>
            <a:ext cx="2478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The extracted information gets  aggregated and formed into an image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450" y="646450"/>
            <a:ext cx="5680950" cy="37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/>
        </p:nvSpPr>
        <p:spPr>
          <a:xfrm>
            <a:off x="0" y="1832838"/>
            <a:ext cx="914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Convolutional</a:t>
            </a:r>
            <a:endParaRPr b="1" sz="3600"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Neural Networks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71" name="Google Shape;171;p20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72" name="Google Shape;172;p20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20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78" name="Google Shape;178;p20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Is a matrix or grid of intensity values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integers [0, 255] or float points [0,1]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AutoNum type="arabicPeriod"/>
            </a:pPr>
            <a:r>
              <a:rPr lang="en-GB">
                <a:solidFill>
                  <a:srgbClr val="D9D9D9"/>
                </a:solidFill>
              </a:rPr>
              <a:t>Each element in the matrix is a </a:t>
            </a:r>
            <a:r>
              <a:rPr b="1" lang="en-GB">
                <a:solidFill>
                  <a:srgbClr val="D9D9D9"/>
                </a:solidFill>
              </a:rPr>
              <a:t>pixel</a:t>
            </a:r>
            <a:endParaRPr b="1">
              <a:solidFill>
                <a:srgbClr val="D9D9D9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AutoNum type="arabicPeriod"/>
            </a:pPr>
            <a:r>
              <a:rPr lang="en-GB">
                <a:solidFill>
                  <a:srgbClr val="D9D9D9"/>
                </a:solidFill>
              </a:rPr>
              <a:t>Can have 1 greyscale channel or multiple colour </a:t>
            </a:r>
            <a:r>
              <a:rPr b="1" lang="en-GB">
                <a:solidFill>
                  <a:srgbClr val="D9D9D9"/>
                </a:solidFill>
              </a:rPr>
              <a:t>channels: RGB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